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2"/>
  </p:notesMasterIdLst>
  <p:sldIdLst>
    <p:sldId id="256" r:id="rId2"/>
    <p:sldId id="259" r:id="rId3"/>
    <p:sldId id="299" r:id="rId4"/>
    <p:sldId id="257" r:id="rId5"/>
    <p:sldId id="262" r:id="rId6"/>
    <p:sldId id="260" r:id="rId7"/>
    <p:sldId id="271" r:id="rId8"/>
    <p:sldId id="261" r:id="rId9"/>
    <p:sldId id="258" r:id="rId10"/>
    <p:sldId id="263" r:id="rId11"/>
    <p:sldId id="266" r:id="rId12"/>
    <p:sldId id="267" r:id="rId13"/>
    <p:sldId id="268" r:id="rId14"/>
    <p:sldId id="269" r:id="rId15"/>
    <p:sldId id="264" r:id="rId16"/>
    <p:sldId id="272" r:id="rId17"/>
    <p:sldId id="270" r:id="rId18"/>
    <p:sldId id="300" r:id="rId19"/>
    <p:sldId id="276" r:id="rId20"/>
    <p:sldId id="277" r:id="rId21"/>
    <p:sldId id="283" r:id="rId22"/>
    <p:sldId id="284" r:id="rId23"/>
    <p:sldId id="285" r:id="rId24"/>
    <p:sldId id="273" r:id="rId25"/>
    <p:sldId id="274" r:id="rId26"/>
    <p:sldId id="27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301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45" autoAdjust="0"/>
    <p:restoredTop sz="94660"/>
  </p:normalViewPr>
  <p:slideViewPr>
    <p:cSldViewPr>
      <p:cViewPr varScale="1">
        <p:scale>
          <a:sx n="82" d="100"/>
          <a:sy n="82" d="100"/>
        </p:scale>
        <p:origin x="1296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AB81CA-62D0-498F-BDBA-2E8CDC76C832}" type="datetimeFigureOut">
              <a:rPr lang="en-US" smtClean="0"/>
              <a:pPr/>
              <a:t>9/30/2021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0248D4-18B9-467F-AB64-ED0E7146E7A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86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4049E-A196-448D-8B33-D46BF7D75844}" type="datetime1">
              <a:rPr lang="en-US" smtClean="0"/>
              <a:pPr/>
              <a:t>9/30/2021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25ED5-78C8-4250-9810-F1D6093623BA}" type="datetime1">
              <a:rPr lang="en-US" smtClean="0"/>
              <a:pPr/>
              <a:t>9/30/2021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CC200-4CC7-4CD3-818A-41507503B410}" type="datetime1">
              <a:rPr lang="en-US" smtClean="0"/>
              <a:pPr/>
              <a:t>9/30/2021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A8E19-12C2-48CD-8BDF-6A78B472C6C8}" type="datetime1">
              <a:rPr lang="en-US" smtClean="0"/>
              <a:pPr/>
              <a:t>9/30/2021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418B5-7D38-4B3F-8772-B162068F1CE0}" type="datetime1">
              <a:rPr lang="en-US" smtClean="0"/>
              <a:pPr/>
              <a:t>9/30/2021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4CD4C-73AF-4B4A-82AF-F74B6B2A0C19}" type="datetime1">
              <a:rPr lang="en-US" smtClean="0"/>
              <a:pPr/>
              <a:t>9/30/2021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EF697-680A-40AD-B19E-A68C2415FC77}" type="datetime1">
              <a:rPr lang="en-US" smtClean="0"/>
              <a:pPr/>
              <a:t>9/30/2021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27048-6605-4E4B-AF0D-2B429A04E216}" type="datetime1">
              <a:rPr lang="en-US" smtClean="0"/>
              <a:pPr/>
              <a:t>9/30/2021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BD05F-D75C-4F61-B46B-51F3AE0815DB}" type="datetime1">
              <a:rPr lang="en-US" smtClean="0"/>
              <a:pPr/>
              <a:t>9/30/2021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F2A81-CFD1-4DDF-AF65-2FD23C7D49E6}" type="datetime1">
              <a:rPr lang="en-US" smtClean="0"/>
              <a:pPr/>
              <a:t>9/30/2021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A32FF-8155-4CA9-82D0-DF0C31FE5EA3}" type="datetime1">
              <a:rPr lang="en-US" smtClean="0"/>
              <a:pPr/>
              <a:t>9/30/2021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22F436-D243-4F14-B0CF-20FC0794E83C}" type="datetime1">
              <a:rPr lang="en-US" smtClean="0"/>
              <a:pPr/>
              <a:t>9/30/2021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E21AF3-96B1-4FC7-9AE3-88A2273C2D0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w3schools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w3schools.com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mailto:someone@example.com?Subject=Hello%20again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bg-BG" dirty="0"/>
              <a:t>Уеб програмиране</a:t>
            </a:r>
            <a:br>
              <a:rPr lang="en-US" dirty="0"/>
            </a:br>
            <a:r>
              <a:rPr lang="bg-BG" dirty="0"/>
              <a:t>(</a:t>
            </a:r>
            <a:r>
              <a:rPr lang="en-US" dirty="0"/>
              <a:t>HTML, CSS, JS)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bg-BG" dirty="0"/>
              <a:t>доц. д-р Елена Сомова</a:t>
            </a:r>
          </a:p>
          <a:p>
            <a:r>
              <a:rPr lang="en-US" dirty="0"/>
              <a:t>eledel@uni-plovdiv.bg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&lt;!DOCTYPE&gt; </a:t>
            </a:r>
            <a:r>
              <a:rPr lang="bg-BG" b="1" dirty="0"/>
              <a:t>декларация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 fontScale="77500" lnSpcReduction="20000"/>
          </a:bodyPr>
          <a:lstStyle/>
          <a:p>
            <a:r>
              <a:rPr lang="bg-BG" dirty="0"/>
              <a:t>Декларацията подпомага браузъра да покаже коректно уеб страницата </a:t>
            </a:r>
          </a:p>
          <a:p>
            <a:r>
              <a:rPr lang="bg-BG" dirty="0"/>
              <a:t>Декларира </a:t>
            </a:r>
            <a:r>
              <a:rPr lang="en-US" dirty="0"/>
              <a:t>HTML </a:t>
            </a:r>
            <a:r>
              <a:rPr lang="bg-BG" dirty="0"/>
              <a:t>типа и изпозваната версията на документа</a:t>
            </a:r>
          </a:p>
          <a:p>
            <a:r>
              <a:rPr lang="bg-BG" dirty="0"/>
              <a:t>Примери:</a:t>
            </a:r>
            <a:endParaRPr lang="en-US" b="1" dirty="0"/>
          </a:p>
          <a:p>
            <a:pPr lvl="1"/>
            <a:r>
              <a:rPr lang="en-US" b="1" dirty="0"/>
              <a:t>HTML5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&lt;!DOCTYPE html&gt; </a:t>
            </a:r>
          </a:p>
          <a:p>
            <a:pPr lvl="1"/>
            <a:r>
              <a:rPr lang="en-US" b="1" dirty="0"/>
              <a:t>HTML 4.01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&lt;!DOCTYPE HTML PUBLIC "-//W3C//DTD HTML 4.01 Transitional//EN"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"http://www.w3.org/TR/html4/loose.dtd"&gt; </a:t>
            </a:r>
          </a:p>
          <a:p>
            <a:pPr lvl="1"/>
            <a:r>
              <a:rPr lang="en-US" b="1" dirty="0"/>
              <a:t>XHTML 1.0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&lt;!DOCTYPE html PUBLIC "-//W3C//DTD XHTML 1.0 Transitional//EN"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"http://www.w3.org/TR/xhtml1/DTD/xhtml1-transitional.dtd"&gt;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b="1" dirty="0"/>
              <a:t>Синтаксис на </a:t>
            </a:r>
            <a:r>
              <a:rPr lang="en-US" b="1" dirty="0"/>
              <a:t>HTML </a:t>
            </a:r>
            <a:r>
              <a:rPr lang="bg-BG" b="1" dirty="0"/>
              <a:t>елементите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4744"/>
            <a:ext cx="8686800" cy="5733256"/>
          </a:xfrm>
        </p:spPr>
        <p:txBody>
          <a:bodyPr>
            <a:noAutofit/>
          </a:bodyPr>
          <a:lstStyle/>
          <a:p>
            <a:r>
              <a:rPr lang="en-US" sz="1800" b="1" dirty="0"/>
              <a:t>HTML </a:t>
            </a:r>
            <a:r>
              <a:rPr lang="bg-BG" sz="1800" b="1" dirty="0"/>
              <a:t>елемент  </a:t>
            </a:r>
            <a:r>
              <a:rPr lang="bg-BG" sz="1800" dirty="0"/>
              <a:t>- отварящия и зартварящия таг + съдържанието между таговете (съдържание на елемента) </a:t>
            </a:r>
          </a:p>
          <a:p>
            <a:r>
              <a:rPr lang="bg-BG" sz="1800" dirty="0"/>
              <a:t>Някои елементи нямат съдържание</a:t>
            </a:r>
            <a:endParaRPr lang="en-US" sz="1800" dirty="0"/>
          </a:p>
          <a:p>
            <a:r>
              <a:rPr lang="bg-BG" sz="1800" dirty="0"/>
              <a:t>Повечето елементи имат атрибути</a:t>
            </a:r>
            <a:endParaRPr lang="en-US" sz="1800" dirty="0"/>
          </a:p>
          <a:p>
            <a:r>
              <a:rPr lang="bg-BG" sz="1800" dirty="0"/>
              <a:t>Повечето </a:t>
            </a:r>
            <a:r>
              <a:rPr lang="en-US" sz="1800" dirty="0"/>
              <a:t>HTML </a:t>
            </a:r>
            <a:r>
              <a:rPr lang="bg-BG" sz="1800" dirty="0"/>
              <a:t>елементите могат да се влагат </a:t>
            </a:r>
            <a:r>
              <a:rPr lang="en-US" sz="1800" dirty="0"/>
              <a:t> </a:t>
            </a:r>
          </a:p>
          <a:p>
            <a:pPr>
              <a:buNone/>
            </a:pP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&lt;p&gt;This is my first paragraph.&lt;/p&gt;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endParaRPr lang="en-US" sz="18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bg-BG" sz="1800" dirty="0"/>
              <a:t>За някои елементи може да се изпусне затварящия таг, но не се препоръчва (резултата може да е неочакван)</a:t>
            </a:r>
          </a:p>
          <a:p>
            <a:pPr>
              <a:buNone/>
            </a:pPr>
            <a:r>
              <a:rPr lang="bg-BG" sz="1800" dirty="0">
                <a:solidFill>
                  <a:schemeClr val="tx2">
                    <a:lumMod val="75000"/>
                  </a:schemeClr>
                </a:solidFill>
              </a:rPr>
              <a:t>	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&lt;p&gt;This is a paragraph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&lt;p&gt;This is a paragraph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b="1" dirty="0"/>
              <a:t>Празни </a:t>
            </a:r>
            <a:r>
              <a:rPr lang="en-US" b="1" dirty="0"/>
              <a:t>HTML </a:t>
            </a:r>
            <a:r>
              <a:rPr lang="bg-BG" b="1" dirty="0"/>
              <a:t>елементи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4744"/>
            <a:ext cx="8686800" cy="5733256"/>
          </a:xfrm>
        </p:spPr>
        <p:txBody>
          <a:bodyPr>
            <a:noAutofit/>
          </a:bodyPr>
          <a:lstStyle/>
          <a:p>
            <a:r>
              <a:rPr lang="en-US" sz="1800" dirty="0"/>
              <a:t>HTML </a:t>
            </a:r>
            <a:r>
              <a:rPr lang="bg-BG" sz="1800" dirty="0"/>
              <a:t>елементи без съдържание </a:t>
            </a:r>
            <a:endParaRPr lang="en-US" sz="1800" dirty="0"/>
          </a:p>
          <a:p>
            <a:r>
              <a:rPr lang="bg-BG" sz="1800" dirty="0"/>
              <a:t>Пример :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br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r>
              <a:rPr lang="en-US" sz="1800" dirty="0"/>
              <a:t> </a:t>
            </a:r>
            <a:r>
              <a:rPr lang="bg-BG" sz="1800" dirty="0"/>
              <a:t>- празен елемент без затварящ таг </a:t>
            </a:r>
          </a:p>
          <a:p>
            <a:r>
              <a:rPr lang="en-US" sz="1800" dirty="0"/>
              <a:t>XHTML</a:t>
            </a:r>
            <a:r>
              <a:rPr lang="bg-BG" sz="1800" dirty="0"/>
              <a:t> и </a:t>
            </a:r>
            <a:r>
              <a:rPr lang="en-US" sz="1800" dirty="0"/>
              <a:t>XML</a:t>
            </a:r>
            <a:r>
              <a:rPr lang="bg-BG" sz="1800" dirty="0"/>
              <a:t>:  всички елементи трябва да са затворени. Допустимо е да се затварят празните елементи така: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br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/&gt;</a:t>
            </a:r>
          </a:p>
          <a:p>
            <a:r>
              <a:rPr lang="en-US" sz="1800" dirty="0"/>
              <a:t>HTML </a:t>
            </a:r>
            <a:r>
              <a:rPr lang="bg-BG" sz="1800" dirty="0"/>
              <a:t>таговете не са </a:t>
            </a:r>
            <a:r>
              <a:rPr lang="en-US" sz="1800" dirty="0"/>
              <a:t>case sensitive: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&lt;P&gt;</a:t>
            </a:r>
            <a:r>
              <a:rPr lang="en-US" sz="1800" dirty="0"/>
              <a:t> </a:t>
            </a:r>
            <a:r>
              <a:rPr lang="bg-BG" sz="1800" dirty="0"/>
              <a:t>и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&lt;p&gt;</a:t>
            </a:r>
            <a:r>
              <a:rPr lang="bg-BG" sz="1800" dirty="0"/>
              <a:t> са еквивалентни</a:t>
            </a:r>
          </a:p>
          <a:p>
            <a:r>
              <a:rPr lang="bg-BG" sz="1800" dirty="0"/>
              <a:t>Много сайтове изпозват главни букви за таговете</a:t>
            </a:r>
            <a:endParaRPr lang="en-US" sz="1800" dirty="0"/>
          </a:p>
          <a:p>
            <a:r>
              <a:rPr lang="en-US" sz="1800" dirty="0"/>
              <a:t>World Wide Web Consortium (W3C) </a:t>
            </a:r>
            <a:r>
              <a:rPr lang="bg-BG" sz="1800" dirty="0"/>
              <a:t>препоръчва изпозването на малки букви  в </a:t>
            </a:r>
            <a:r>
              <a:rPr lang="en-US" sz="1800" dirty="0"/>
              <a:t>HTML 4</a:t>
            </a:r>
            <a:r>
              <a:rPr lang="bg-BG" sz="1800" dirty="0"/>
              <a:t> и изисква използването им в </a:t>
            </a:r>
            <a:r>
              <a:rPr lang="en-US" sz="1800" dirty="0"/>
              <a:t>XHTML</a:t>
            </a:r>
          </a:p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Атрибути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 fontScale="77500" lnSpcReduction="20000"/>
          </a:bodyPr>
          <a:lstStyle/>
          <a:p>
            <a:r>
              <a:rPr lang="bg-BG" dirty="0"/>
              <a:t>Осигуряват допълнителна информация за </a:t>
            </a:r>
            <a:r>
              <a:rPr lang="en-US" dirty="0"/>
              <a:t>HTML </a:t>
            </a:r>
            <a:r>
              <a:rPr lang="bg-BG" dirty="0"/>
              <a:t>елементите</a:t>
            </a:r>
            <a:endParaRPr lang="en-US" dirty="0"/>
          </a:p>
          <a:p>
            <a:r>
              <a:rPr lang="bg-BG" dirty="0"/>
              <a:t>Атрибутите се поставят в отварящия таг</a:t>
            </a:r>
          </a:p>
          <a:p>
            <a:pPr>
              <a:buNone/>
            </a:pPr>
            <a:r>
              <a:rPr lang="en-US" dirty="0">
                <a:solidFill>
                  <a:srgbClr val="C00000"/>
                </a:solidFill>
              </a:rPr>
              <a:t>name="value“</a:t>
            </a:r>
          </a:p>
          <a:p>
            <a:r>
              <a:rPr lang="bg-BG" dirty="0"/>
              <a:t>Пример 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&lt;a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href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="http://fmi-plovdiv.org"&gt;This is a link&lt;/a&gt; </a:t>
            </a:r>
          </a:p>
          <a:p>
            <a:r>
              <a:rPr lang="bg-BG" dirty="0"/>
              <a:t>Стойностите на атрибутите трябва да са в кавички (по-широко използвани “ ” или ‘ ’)</a:t>
            </a:r>
          </a:p>
          <a:p>
            <a:r>
              <a:rPr lang="bg-BG" dirty="0"/>
              <a:t>Когато стойността съдържа кавички:</a:t>
            </a:r>
          </a:p>
          <a:p>
            <a:pPr>
              <a:buNone/>
            </a:pP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name=‘The University of Plovdiv “Paisii Hilendarski”‘</a:t>
            </a:r>
          </a:p>
          <a:p>
            <a:r>
              <a:rPr lang="bg-BG" dirty="0"/>
              <a:t>Имената и стойностите на атрибутите не са </a:t>
            </a:r>
            <a:r>
              <a:rPr lang="en-US" dirty="0"/>
              <a:t>case-sensitive</a:t>
            </a:r>
          </a:p>
          <a:p>
            <a:r>
              <a:rPr lang="en-US" dirty="0"/>
              <a:t>W3C</a:t>
            </a:r>
            <a:r>
              <a:rPr lang="bg-BG" dirty="0"/>
              <a:t> препоръчва да се използват малките букви в </a:t>
            </a:r>
            <a:r>
              <a:rPr lang="en-US" dirty="0"/>
              <a:t> HTML 4</a:t>
            </a:r>
            <a:r>
              <a:rPr lang="bg-BG" dirty="0"/>
              <a:t>, а в новите версии на</a:t>
            </a:r>
            <a:r>
              <a:rPr lang="en-US" dirty="0"/>
              <a:t> (X)HTML </a:t>
            </a:r>
            <a:r>
              <a:rPr lang="bg-BG" dirty="0"/>
              <a:t>се изисква използването на малки букви за атрибутите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HTML  </a:t>
            </a:r>
            <a:r>
              <a:rPr lang="bg-BG" dirty="0"/>
              <a:t>атрибути, използваеми за всеки </a:t>
            </a:r>
            <a:r>
              <a:rPr lang="en-US" dirty="0"/>
              <a:t>HTML </a:t>
            </a:r>
            <a:r>
              <a:rPr lang="bg-BG" dirty="0"/>
              <a:t>елемент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class</a:t>
            </a:r>
            <a:r>
              <a:rPr lang="en-US" dirty="0"/>
              <a:t> </a:t>
            </a:r>
            <a:r>
              <a:rPr lang="bg-BG" dirty="0"/>
              <a:t>– определя едно или повече имена на класове за елемент (свързан с </a:t>
            </a:r>
            <a:r>
              <a:rPr lang="en-US" dirty="0"/>
              <a:t>CSS</a:t>
            </a:r>
            <a:r>
              <a:rPr lang="bg-BG" dirty="0"/>
              <a:t>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id</a:t>
            </a:r>
            <a:r>
              <a:rPr lang="en-US" dirty="0"/>
              <a:t> </a:t>
            </a:r>
            <a:r>
              <a:rPr lang="bg-BG" dirty="0"/>
              <a:t>– определя уникален идентификатор за елемент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style</a:t>
            </a:r>
            <a:r>
              <a:rPr lang="en-US" dirty="0"/>
              <a:t> </a:t>
            </a:r>
            <a:r>
              <a:rPr lang="bg-BG" dirty="0"/>
              <a:t>– определя </a:t>
            </a:r>
            <a:r>
              <a:rPr lang="en-US" dirty="0"/>
              <a:t>CSS</a:t>
            </a:r>
            <a:r>
              <a:rPr lang="bg-BG" dirty="0"/>
              <a:t> стил за елемента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title</a:t>
            </a:r>
            <a:r>
              <a:rPr lang="en-US" dirty="0"/>
              <a:t> </a:t>
            </a:r>
            <a:r>
              <a:rPr lang="bg-BG" dirty="0"/>
              <a:t>– определя допълнителна информация за елемента </a:t>
            </a:r>
            <a:r>
              <a:rPr lang="en-US" dirty="0"/>
              <a:t>(displayed as a tool tip)</a:t>
            </a:r>
            <a:r>
              <a:rPr lang="bg-BG" dirty="0"/>
              <a:t>, която се показва при движение на мишката отгоре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778098"/>
          </a:xfrm>
        </p:spPr>
        <p:txBody>
          <a:bodyPr>
            <a:normAutofit/>
          </a:bodyPr>
          <a:lstStyle/>
          <a:p>
            <a:r>
              <a:rPr lang="en-US" b="1" dirty="0"/>
              <a:t>HTML </a:t>
            </a:r>
            <a:r>
              <a:rPr lang="bg-BG" b="1" dirty="0"/>
              <a:t>заглавия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20688"/>
            <a:ext cx="8686800" cy="6237312"/>
          </a:xfrm>
        </p:spPr>
        <p:txBody>
          <a:bodyPr>
            <a:normAutofit fontScale="55000" lnSpcReduction="2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&lt;h1&gt;</a:t>
            </a:r>
            <a:r>
              <a:rPr lang="bg-BG" dirty="0">
                <a:solidFill>
                  <a:srgbClr val="C00000"/>
                </a:solidFill>
              </a:rPr>
              <a:t>,</a:t>
            </a:r>
            <a:r>
              <a:rPr lang="en-US" dirty="0">
                <a:solidFill>
                  <a:srgbClr val="C00000"/>
                </a:solidFill>
              </a:rPr>
              <a:t> &lt;h</a:t>
            </a:r>
            <a:r>
              <a:rPr lang="bg-BG" dirty="0">
                <a:solidFill>
                  <a:srgbClr val="C00000"/>
                </a:solidFill>
              </a:rPr>
              <a:t>2</a:t>
            </a:r>
            <a:r>
              <a:rPr lang="en-US" dirty="0">
                <a:solidFill>
                  <a:srgbClr val="C00000"/>
                </a:solidFill>
              </a:rPr>
              <a:t>&gt;</a:t>
            </a:r>
            <a:r>
              <a:rPr lang="bg-BG" dirty="0">
                <a:solidFill>
                  <a:srgbClr val="C00000"/>
                </a:solidFill>
              </a:rPr>
              <a:t>, </a:t>
            </a:r>
            <a:r>
              <a:rPr lang="en-US" dirty="0">
                <a:solidFill>
                  <a:srgbClr val="C00000"/>
                </a:solidFill>
              </a:rPr>
              <a:t>&lt;h</a:t>
            </a:r>
            <a:r>
              <a:rPr lang="bg-BG" dirty="0">
                <a:solidFill>
                  <a:srgbClr val="C00000"/>
                </a:solidFill>
              </a:rPr>
              <a:t>3</a:t>
            </a:r>
            <a:r>
              <a:rPr lang="en-US" dirty="0">
                <a:solidFill>
                  <a:srgbClr val="C00000"/>
                </a:solidFill>
              </a:rPr>
              <a:t>&gt;</a:t>
            </a:r>
            <a:r>
              <a:rPr lang="bg-BG" dirty="0">
                <a:solidFill>
                  <a:srgbClr val="C00000"/>
                </a:solidFill>
              </a:rPr>
              <a:t>, </a:t>
            </a:r>
            <a:r>
              <a:rPr lang="en-US" dirty="0">
                <a:solidFill>
                  <a:srgbClr val="C00000"/>
                </a:solidFill>
              </a:rPr>
              <a:t>&lt;h</a:t>
            </a:r>
            <a:r>
              <a:rPr lang="bg-BG" dirty="0">
                <a:solidFill>
                  <a:srgbClr val="C00000"/>
                </a:solidFill>
              </a:rPr>
              <a:t>4</a:t>
            </a:r>
            <a:r>
              <a:rPr lang="en-US" dirty="0">
                <a:solidFill>
                  <a:srgbClr val="C00000"/>
                </a:solidFill>
              </a:rPr>
              <a:t>&gt;</a:t>
            </a:r>
            <a:r>
              <a:rPr lang="bg-BG" dirty="0">
                <a:solidFill>
                  <a:srgbClr val="C00000"/>
                </a:solidFill>
              </a:rPr>
              <a:t>, </a:t>
            </a:r>
            <a:r>
              <a:rPr lang="en-US" dirty="0">
                <a:solidFill>
                  <a:srgbClr val="C00000"/>
                </a:solidFill>
              </a:rPr>
              <a:t>&lt;h</a:t>
            </a:r>
            <a:r>
              <a:rPr lang="bg-BG" dirty="0">
                <a:solidFill>
                  <a:srgbClr val="C00000"/>
                </a:solidFill>
              </a:rPr>
              <a:t>5</a:t>
            </a:r>
            <a:r>
              <a:rPr lang="en-US" dirty="0">
                <a:solidFill>
                  <a:srgbClr val="C00000"/>
                </a:solidFill>
              </a:rPr>
              <a:t>&gt;</a:t>
            </a:r>
            <a:r>
              <a:rPr lang="bg-BG" dirty="0">
                <a:solidFill>
                  <a:srgbClr val="C00000"/>
                </a:solidFill>
              </a:rPr>
              <a:t>,</a:t>
            </a:r>
            <a:r>
              <a:rPr lang="en-US" dirty="0">
                <a:solidFill>
                  <a:srgbClr val="C00000"/>
                </a:solidFill>
              </a:rPr>
              <a:t> &lt;h6&gt;</a:t>
            </a:r>
            <a:endParaRPr lang="bg-BG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&lt;h1&gt; </a:t>
            </a:r>
            <a:r>
              <a:rPr lang="bg-BG" dirty="0"/>
              <a:t>- най-важното заглавие , следва 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h2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r>
              <a:rPr lang="bg-BG" dirty="0"/>
              <a:t>, ...</a:t>
            </a:r>
          </a:p>
          <a:p>
            <a:r>
              <a:rPr lang="bg-BG" dirty="0"/>
              <a:t>Браузърите автоматично поставят празно пространство преди и след всяко заглавие</a:t>
            </a:r>
          </a:p>
          <a:p>
            <a:r>
              <a:rPr lang="bg-BG" dirty="0"/>
              <a:t>Заглавията не се използват за да се прави текста по-голям или подчертан </a:t>
            </a:r>
          </a:p>
          <a:p>
            <a:r>
              <a:rPr lang="bg-BG" dirty="0"/>
              <a:t>Търсачките използват заглавията за да индексират структурата и съдържанието на уеб страницата</a:t>
            </a:r>
            <a:endParaRPr lang="en-US" dirty="0"/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&lt;!DOCTYPE html&gt;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&lt;html&gt;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&lt;body&gt;</a:t>
            </a:r>
          </a:p>
          <a:p>
            <a:pPr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&lt;h1&gt;This is heading 1&lt;/h1&gt;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&lt;h2&gt;This is heading 2&lt;/h2&gt;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&lt;h3&gt;This is heading 3&lt;/h3&gt;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&lt;h4&gt;This is heading 4&lt;/h4&gt;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&lt;h5&gt;This is heading 5&lt;/h5&gt;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&lt;h6&gt;This is heading 6&lt;/h6&gt;</a:t>
            </a:r>
          </a:p>
          <a:p>
            <a:pPr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&lt;/body&gt;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&lt;/html&gt;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 l="50853" t="32346" r="21065" b="20424"/>
          <a:stretch>
            <a:fillRect/>
          </a:stretch>
        </p:blipFill>
        <p:spPr bwMode="auto">
          <a:xfrm>
            <a:off x="4716016" y="3501008"/>
            <a:ext cx="4427984" cy="3356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778098"/>
          </a:xfrm>
        </p:spPr>
        <p:txBody>
          <a:bodyPr/>
          <a:lstStyle/>
          <a:p>
            <a:r>
              <a:rPr lang="en-US" b="1" dirty="0"/>
              <a:t>HTML </a:t>
            </a:r>
            <a:r>
              <a:rPr lang="bg-BG" b="1" dirty="0"/>
              <a:t>параграфи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64096"/>
            <a:ext cx="8686800" cy="2620888"/>
          </a:xfrm>
        </p:spPr>
        <p:txBody>
          <a:bodyPr>
            <a:normAutofit fontScale="55000" lnSpcReduction="2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&lt;p&gt;</a:t>
            </a:r>
            <a:r>
              <a:rPr lang="en-US" dirty="0"/>
              <a:t> </a:t>
            </a:r>
            <a:r>
              <a:rPr lang="bg-BG" dirty="0"/>
              <a:t>- параграф (браузърът поставя празни редове преди и след параграфа)</a:t>
            </a:r>
          </a:p>
          <a:p>
            <a:pPr>
              <a:buNone/>
            </a:pPr>
            <a:r>
              <a:rPr lang="en-US" b="1" dirty="0"/>
              <a:t> 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&lt;p&gt;This is a paragraph.&lt;/p&gt;</a:t>
            </a:r>
            <a:endParaRPr lang="bg-BG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&lt;p&gt;This is another paragraph.&lt;/p&gt; </a:t>
            </a:r>
          </a:p>
          <a:p>
            <a:endParaRPr lang="en-US" dirty="0"/>
          </a:p>
          <a:p>
            <a:r>
              <a:rPr lang="bg-BG" dirty="0"/>
              <a:t>Визуализацията на страницата зависи от размера на екрана и на прозореца на браузъра.</a:t>
            </a:r>
            <a:endParaRPr lang="en-US" dirty="0"/>
          </a:p>
          <a:p>
            <a:r>
              <a:rPr lang="bg-BG" dirty="0"/>
              <a:t>Добавянето на интервали и празни редове не променя визуализацията, защото се броят за един (допълнителните се изтриват)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 l="963" t="33942" r="3569" b="18414"/>
          <a:stretch>
            <a:fillRect/>
          </a:stretch>
        </p:blipFill>
        <p:spPr bwMode="auto">
          <a:xfrm>
            <a:off x="1" y="3284985"/>
            <a:ext cx="9144000" cy="357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778098"/>
          </a:xfrm>
        </p:spPr>
        <p:txBody>
          <a:bodyPr/>
          <a:lstStyle/>
          <a:p>
            <a:r>
              <a:rPr lang="bg-BG" b="1" dirty="0"/>
              <a:t>Нов ред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20688"/>
            <a:ext cx="9144000" cy="6237312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&lt;</a:t>
            </a:r>
            <a:r>
              <a:rPr lang="en-US" sz="2000" dirty="0" err="1">
                <a:solidFill>
                  <a:srgbClr val="C00000"/>
                </a:solidFill>
              </a:rPr>
              <a:t>br</a:t>
            </a:r>
            <a:r>
              <a:rPr lang="en-US" sz="2000" dirty="0">
                <a:solidFill>
                  <a:srgbClr val="C00000"/>
                </a:solidFill>
              </a:rPr>
              <a:t>&gt; </a:t>
            </a:r>
            <a:r>
              <a:rPr lang="en-US" sz="2000" dirty="0"/>
              <a:t>-</a:t>
            </a:r>
            <a:r>
              <a:rPr lang="bg-BG" sz="2000" dirty="0"/>
              <a:t> нов ред</a:t>
            </a:r>
            <a:r>
              <a:rPr lang="en-US" sz="2000" dirty="0"/>
              <a:t>					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2000" dirty="0"/>
              <a:t>This is</a:t>
            </a:r>
          </a:p>
          <a:p>
            <a:pPr>
              <a:buNone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&lt;p&gt;This is&lt;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</a:rPr>
              <a:t>br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&gt;a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</a:rPr>
              <a:t>para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</a:rPr>
              <a:t>br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&gt;graph with line breaks&lt;/p&gt;		</a:t>
            </a:r>
            <a:r>
              <a:rPr lang="en-US" sz="2000" dirty="0"/>
              <a:t>a </a:t>
            </a:r>
            <a:r>
              <a:rPr lang="en-US" sz="2000" dirty="0" err="1"/>
              <a:t>para</a:t>
            </a:r>
            <a:endParaRPr lang="bg-BG" sz="2000" dirty="0"/>
          </a:p>
          <a:p>
            <a:pPr>
              <a:buNone/>
            </a:pPr>
            <a:r>
              <a:rPr lang="en-US" sz="2000" dirty="0"/>
              <a:t>							</a:t>
            </a:r>
            <a:r>
              <a:rPr lang="bg-BG" sz="2000" dirty="0"/>
              <a:t>	</a:t>
            </a:r>
            <a:r>
              <a:rPr lang="en-US" sz="2000" dirty="0"/>
              <a:t>graph with line breaks</a:t>
            </a:r>
            <a:endParaRPr lang="bg-BG" sz="2000" dirty="0"/>
          </a:p>
          <a:p>
            <a:pPr algn="ctr">
              <a:buNone/>
            </a:pPr>
            <a:endParaRPr lang="en-US" sz="2000" b="1" dirty="0"/>
          </a:p>
          <a:p>
            <a:pPr algn="ctr">
              <a:buNone/>
            </a:pPr>
            <a:r>
              <a:rPr lang="en-US" sz="2000" b="1" dirty="0"/>
              <a:t>HTML </a:t>
            </a:r>
            <a:r>
              <a:rPr lang="bg-BG" sz="2000" b="1" dirty="0"/>
              <a:t>линии</a:t>
            </a:r>
            <a:endParaRPr lang="en-US" sz="2000" b="1" dirty="0"/>
          </a:p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&lt;hr&gt;</a:t>
            </a:r>
            <a:r>
              <a:rPr lang="bg-BG" sz="2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sz="2000" dirty="0"/>
              <a:t>- създава хоризонтална линия на страницата</a:t>
            </a:r>
            <a:br>
              <a:rPr lang="en-US" sz="2000" dirty="0"/>
            </a:br>
            <a:r>
              <a:rPr lang="bg-BG" sz="2000" b="1" dirty="0"/>
              <a:t>Пример</a:t>
            </a:r>
            <a:endParaRPr lang="en-US" sz="2000" b="1" dirty="0"/>
          </a:p>
          <a:p>
            <a:pPr>
              <a:buNone/>
            </a:pPr>
            <a:r>
              <a:rPr lang="bg-BG" sz="2000" dirty="0"/>
              <a:t>	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&lt;p&gt;This is a paragraph.&lt;/p&gt;</a:t>
            </a:r>
            <a:br>
              <a:rPr lang="en-US" sz="20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&lt;hr&gt;</a:t>
            </a:r>
            <a:br>
              <a:rPr lang="en-US" sz="20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&lt;p&gt;This is a paragraph.&lt;/p&gt;</a:t>
            </a:r>
            <a:br>
              <a:rPr lang="en-US" sz="20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&lt;hr&gt;</a:t>
            </a:r>
            <a:br>
              <a:rPr lang="en-US" sz="20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&lt;p&gt;This is a paragraph.&lt;/p&gt; </a:t>
            </a:r>
          </a:p>
          <a:p>
            <a:endParaRPr lang="bg-BG" sz="2000" dirty="0"/>
          </a:p>
          <a:p>
            <a:pPr algn="ctr">
              <a:buNone/>
            </a:pPr>
            <a:r>
              <a:rPr lang="en-US" sz="2000" b="1" dirty="0"/>
              <a:t>HTML </a:t>
            </a:r>
            <a:r>
              <a:rPr lang="bg-BG" sz="2000" b="1" dirty="0"/>
              <a:t>коментари</a:t>
            </a:r>
            <a:endParaRPr lang="en-US" sz="2000" b="1" dirty="0"/>
          </a:p>
          <a:p>
            <a:r>
              <a:rPr lang="bg-BG" sz="2000" dirty="0"/>
              <a:t>Коментарите се вмъкват за да се направи кода по-читаем и разбираем и се игнорират от браузъра</a:t>
            </a:r>
          </a:p>
          <a:p>
            <a:pPr>
              <a:buNone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&lt;!-- This is a comment --&gt;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92696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HTML Entities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548680"/>
            <a:ext cx="8964488" cy="4813995"/>
          </a:xfrm>
        </p:spPr>
        <p:txBody>
          <a:bodyPr>
            <a:noAutofit/>
          </a:bodyPr>
          <a:lstStyle/>
          <a:p>
            <a:r>
              <a:rPr lang="bg-BG" sz="1800" dirty="0"/>
              <a:t>Запазените символи (&lt;,&gt;) трябва да се заменят с </a:t>
            </a:r>
            <a:r>
              <a:rPr lang="en-US" sz="1800" dirty="0"/>
              <a:t>character entities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&amp;</a:t>
            </a:r>
            <a:r>
              <a:rPr lang="en-US" sz="1800" i="1" dirty="0" err="1">
                <a:solidFill>
                  <a:schemeClr val="tx2">
                    <a:lumMod val="75000"/>
                  </a:schemeClr>
                </a:solidFill>
              </a:rPr>
              <a:t>entity_name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; 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&amp;#</a:t>
            </a:r>
            <a:r>
              <a:rPr lang="en-US" sz="1800" i="1" dirty="0" err="1">
                <a:solidFill>
                  <a:schemeClr val="tx2">
                    <a:lumMod val="75000"/>
                  </a:schemeClr>
                </a:solidFill>
              </a:rPr>
              <a:t>entity_number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; </a:t>
            </a:r>
          </a:p>
          <a:p>
            <a:r>
              <a:rPr lang="bg-BG" sz="1800" dirty="0"/>
              <a:t>&lt; </a:t>
            </a:r>
            <a:r>
              <a:rPr lang="bg-BG" sz="1800" dirty="0">
                <a:sym typeface="Wingdings" pitchFamily="2" charset="2"/>
              </a:rPr>
              <a:t> </a:t>
            </a:r>
            <a:r>
              <a:rPr lang="en-US" sz="1800" b="1" dirty="0"/>
              <a:t>&amp;</a:t>
            </a:r>
            <a:r>
              <a:rPr lang="en-US" sz="1800" b="1" dirty="0" err="1"/>
              <a:t>lt</a:t>
            </a:r>
            <a:r>
              <a:rPr lang="en-US" sz="1800" b="1" dirty="0"/>
              <a:t>;</a:t>
            </a:r>
            <a:r>
              <a:rPr lang="en-US" sz="1800" dirty="0"/>
              <a:t> </a:t>
            </a:r>
            <a:r>
              <a:rPr lang="bg-BG" sz="1800" dirty="0"/>
              <a:t>или</a:t>
            </a:r>
            <a:r>
              <a:rPr lang="en-US" sz="1800" dirty="0"/>
              <a:t> </a:t>
            </a:r>
            <a:r>
              <a:rPr lang="en-US" sz="1800" b="1" dirty="0"/>
              <a:t>&amp;#60;</a:t>
            </a:r>
            <a:r>
              <a:rPr lang="en-US" sz="1800" dirty="0"/>
              <a:t> </a:t>
            </a:r>
          </a:p>
          <a:p>
            <a:r>
              <a:rPr lang="bg-BG" sz="1800" dirty="0"/>
              <a:t>Имената се помнят по-добре, но номерата се поддържат по-добре от браузърите (някои имена не се поддържат) </a:t>
            </a:r>
          </a:p>
          <a:p>
            <a:r>
              <a:rPr lang="bg-BG" sz="1800" dirty="0"/>
              <a:t>Имената са </a:t>
            </a:r>
            <a:r>
              <a:rPr lang="en-US" sz="1800" dirty="0"/>
              <a:t>case sensitive</a:t>
            </a:r>
          </a:p>
          <a:p>
            <a:pPr>
              <a:buNone/>
            </a:pPr>
            <a:r>
              <a:rPr lang="en-US" sz="1800" b="1" dirty="0"/>
              <a:t>Non-breaking Space</a:t>
            </a:r>
            <a:r>
              <a:rPr lang="bg-BG" sz="1800" b="1" dirty="0"/>
              <a:t> </a:t>
            </a:r>
            <a:r>
              <a:rPr lang="en-US" sz="1800" dirty="0"/>
              <a:t>(&amp;</a:t>
            </a:r>
            <a:r>
              <a:rPr lang="en-US" sz="1800" dirty="0" err="1"/>
              <a:t>nbsp</a:t>
            </a:r>
            <a:r>
              <a:rPr lang="en-US" sz="1800" dirty="0"/>
              <a:t>;)</a:t>
            </a:r>
          </a:p>
          <a:p>
            <a:r>
              <a:rPr lang="bg-BG" sz="1800" dirty="0"/>
              <a:t>За добавяне на интервали, които не се премахват от браузъра</a:t>
            </a:r>
          </a:p>
          <a:p>
            <a:endParaRPr lang="en-US" sz="1800" dirty="0"/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 l="17925" t="27107" r="18356" b="15262"/>
          <a:stretch>
            <a:fillRect/>
          </a:stretch>
        </p:blipFill>
        <p:spPr bwMode="auto">
          <a:xfrm>
            <a:off x="3635896" y="3429001"/>
            <a:ext cx="5508104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bg-BG" dirty="0"/>
              <a:t>Хипервръзки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404664"/>
            <a:ext cx="8964488" cy="6453336"/>
          </a:xfrm>
        </p:spPr>
        <p:txBody>
          <a:bodyPr>
            <a:noAutofit/>
          </a:bodyPr>
          <a:lstStyle/>
          <a:p>
            <a:pPr lvl="1"/>
            <a:r>
              <a:rPr lang="en-US" sz="1800" dirty="0">
                <a:solidFill>
                  <a:srgbClr val="C00000"/>
                </a:solidFill>
              </a:rPr>
              <a:t>&lt;a&gt;</a:t>
            </a:r>
            <a:r>
              <a:rPr lang="en-US" sz="1800" dirty="0"/>
              <a:t> </a:t>
            </a:r>
            <a:r>
              <a:rPr lang="bg-BG" sz="1800" dirty="0"/>
              <a:t>- хипервръзка</a:t>
            </a:r>
          </a:p>
          <a:p>
            <a:pPr lvl="1">
              <a:buNone/>
            </a:pPr>
            <a:r>
              <a:rPr lang="en-US" sz="1800" dirty="0" err="1">
                <a:solidFill>
                  <a:srgbClr val="C00000"/>
                </a:solidFill>
              </a:rPr>
              <a:t>href</a:t>
            </a:r>
            <a:r>
              <a:rPr lang="bg-BG" sz="1800" dirty="0">
                <a:solidFill>
                  <a:srgbClr val="C00000"/>
                </a:solidFill>
              </a:rPr>
              <a:t> </a:t>
            </a:r>
            <a:r>
              <a:rPr lang="bg-BG" sz="1800" dirty="0"/>
              <a:t>– атрибут, определящ адреса на връзката (страница-дестинация)</a:t>
            </a:r>
            <a:endParaRPr lang="en-US" sz="1800" dirty="0"/>
          </a:p>
          <a:p>
            <a:pPr lvl="1">
              <a:buNone/>
            </a:pPr>
            <a:r>
              <a:rPr lang="en-US" sz="1800" b="1" dirty="0"/>
              <a:t>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href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="</a:t>
            </a:r>
            <a:r>
              <a:rPr lang="en-US" sz="1800" i="1" dirty="0" err="1">
                <a:solidFill>
                  <a:schemeClr val="tx2">
                    <a:lumMod val="75000"/>
                  </a:schemeClr>
                </a:solidFill>
              </a:rPr>
              <a:t>url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"&gt;</a:t>
            </a:r>
            <a:r>
              <a:rPr lang="en-US" sz="1800" i="1" dirty="0">
                <a:solidFill>
                  <a:schemeClr val="tx2">
                    <a:lumMod val="75000"/>
                  </a:schemeClr>
                </a:solidFill>
              </a:rPr>
              <a:t>Link text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&lt;/a&gt; </a:t>
            </a:r>
          </a:p>
          <a:p>
            <a:pPr lvl="1"/>
            <a:r>
              <a:rPr lang="bg-BG" sz="1800" dirty="0"/>
              <a:t>Хипервръзката може да бъде дума, група от думи или изображение</a:t>
            </a:r>
          </a:p>
          <a:p>
            <a:pPr lvl="1"/>
            <a:r>
              <a:rPr lang="bg-BG" sz="1800" dirty="0"/>
              <a:t>По подразбиране: непосетените връзки са подчертани и сини, посетените връзки са подчертани и лилави, активните връзки са подчертани и червени</a:t>
            </a:r>
            <a:endParaRPr lang="en-US" sz="1800" dirty="0"/>
          </a:p>
          <a:p>
            <a:pPr lvl="1"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href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="http://fmi-plovdiv.org/"&gt;FMIIT&lt;/a&gt; </a:t>
            </a:r>
          </a:p>
          <a:p>
            <a:pPr lvl="1"/>
            <a:r>
              <a:rPr lang="bg-BG" sz="1800" dirty="0">
                <a:sym typeface="Wingdings" pitchFamily="2" charset="2"/>
              </a:rPr>
              <a:t></a:t>
            </a:r>
            <a:r>
              <a:rPr lang="en-US" sz="1800" dirty="0"/>
              <a:t> </a:t>
            </a:r>
            <a:r>
              <a:rPr lang="en-US" sz="1800" dirty="0">
                <a:hlinkClick r:id="rId2"/>
              </a:rPr>
              <a:t>FMIIT</a:t>
            </a:r>
            <a:endParaRPr lang="en-US" sz="1800" dirty="0"/>
          </a:p>
          <a:p>
            <a:pPr lvl="1"/>
            <a:r>
              <a:rPr lang="en-US" sz="1800" dirty="0">
                <a:solidFill>
                  <a:srgbClr val="C00000"/>
                </a:solidFill>
              </a:rPr>
              <a:t>target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800" dirty="0"/>
              <a:t>– </a:t>
            </a:r>
            <a:r>
              <a:rPr lang="bg-BG" sz="1800" dirty="0"/>
              <a:t>атрибут, определящ къде да се отвори документа-връзка</a:t>
            </a:r>
            <a:endParaRPr lang="en-US" sz="1800" dirty="0"/>
          </a:p>
          <a:p>
            <a:pPr lvl="1"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href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="http://fmi-plovdiv.bg/"</a:t>
            </a:r>
            <a:r>
              <a:rPr lang="bg-BG" sz="1800" dirty="0">
                <a:solidFill>
                  <a:schemeClr val="tx2">
                    <a:lumMod val="75000"/>
                  </a:schemeClr>
                </a:solidFill>
              </a:rPr>
              <a:t> 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target="_blank"</a:t>
            </a:r>
            <a:r>
              <a:rPr lang="bg-BG" sz="1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&gt;FMIIT&lt;/a&gt; </a:t>
            </a:r>
            <a:endParaRPr lang="bg-BG" sz="1800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buNone/>
            </a:pPr>
            <a:r>
              <a:rPr lang="bg-BG" sz="1800" dirty="0"/>
              <a:t>Документа ще се отвори в нов прозорец или нов </a:t>
            </a:r>
            <a:r>
              <a:rPr lang="en-US" sz="1800" dirty="0"/>
              <a:t>tab. </a:t>
            </a:r>
            <a:r>
              <a:rPr lang="bg-BG" sz="1800" dirty="0"/>
              <a:t>Да се слага ‘/’</a:t>
            </a:r>
            <a:endParaRPr lang="en-US" sz="1800" dirty="0"/>
          </a:p>
          <a:p>
            <a:pPr lvl="1"/>
            <a:endParaRPr lang="en-US" sz="1800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en-US" sz="1800" dirty="0">
                <a:solidFill>
                  <a:srgbClr val="C00000"/>
                </a:solidFill>
              </a:rPr>
              <a:t>id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sz="1800" dirty="0"/>
              <a:t>– атрибут за създаване на препратка (те са невидими)</a:t>
            </a:r>
            <a:r>
              <a:rPr lang="en-US" sz="1800" dirty="0"/>
              <a:t> </a:t>
            </a:r>
            <a:r>
              <a:rPr lang="bg-BG" sz="1800" dirty="0"/>
              <a:t>в </a:t>
            </a:r>
            <a:r>
              <a:rPr lang="en-US" sz="1800" dirty="0"/>
              <a:t>HTML </a:t>
            </a:r>
            <a:r>
              <a:rPr lang="bg-BG" sz="1800" dirty="0"/>
              <a:t>документа</a:t>
            </a:r>
            <a:endParaRPr lang="en-US" sz="1800" dirty="0"/>
          </a:p>
          <a:p>
            <a:pPr lvl="1"/>
            <a:r>
              <a:rPr lang="bg-BG" sz="1800" dirty="0"/>
              <a:t>Създаване на котва </a:t>
            </a:r>
            <a:r>
              <a:rPr lang="en-US" sz="1800" dirty="0"/>
              <a:t>:</a:t>
            </a:r>
          </a:p>
          <a:p>
            <a:pPr lvl="1"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&lt;a id="tips"&gt;Useful Tips Section&lt;/a&gt; </a:t>
            </a:r>
          </a:p>
          <a:p>
            <a:pPr lvl="1"/>
            <a:r>
              <a:rPr lang="bg-BG" sz="1800" dirty="0"/>
              <a:t>Създаване на връзка до котвата в същия документ</a:t>
            </a:r>
            <a:r>
              <a:rPr lang="en-US" sz="1800" dirty="0"/>
              <a:t>:</a:t>
            </a:r>
          </a:p>
          <a:p>
            <a:pPr lvl="1"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href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="#tips"&gt;Visit the Useful Tips Section&lt;/a&gt; </a:t>
            </a:r>
          </a:p>
          <a:p>
            <a:pPr lvl="1"/>
            <a:r>
              <a:rPr lang="bg-BG" sz="1800" dirty="0"/>
              <a:t>Създаване на връзка до котвата от друг документ</a:t>
            </a:r>
            <a:r>
              <a:rPr lang="en-US" sz="1800" dirty="0"/>
              <a:t>:</a:t>
            </a:r>
          </a:p>
          <a:p>
            <a:pPr lvl="1"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href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="http://uni-plovdiv.bg/html_links.htm#tips"&gt;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Visit the Useful Tips Section&lt;/a&gt; </a:t>
            </a:r>
            <a:endParaRPr lang="bg-BG" sz="1800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endParaRPr lang="bg-BG" sz="1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Литература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964704"/>
          </a:xfrm>
        </p:spPr>
        <p:txBody>
          <a:bodyPr/>
          <a:lstStyle/>
          <a:p>
            <a:r>
              <a:rPr lang="en-US" dirty="0">
                <a:hlinkClick r:id="rId2"/>
              </a:rPr>
              <a:t>http://www.w3schools.com/</a:t>
            </a:r>
            <a:endParaRPr lang="en-US" dirty="0"/>
          </a:p>
          <a:p>
            <a:pPr marL="0" indent="0">
              <a:buNone/>
            </a:pP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11560" y="3212976"/>
            <a:ext cx="8229600" cy="3456384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bg-BG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Всяка учебна седмица:</a:t>
            </a:r>
          </a:p>
          <a:p>
            <a:pPr marL="800100" lvl="1" indent="-342900">
              <a:spcBef>
                <a:spcPct val="20000"/>
              </a:spcBef>
              <a:buFont typeface="Arial" pitchFamily="34" charset="0"/>
              <a:buChar char="•"/>
            </a:pPr>
            <a:r>
              <a:rPr lang="bg-BG" sz="3200" dirty="0"/>
              <a:t>Лекция – 2 часа</a:t>
            </a:r>
          </a:p>
          <a:p>
            <a:pPr marL="800100" lvl="1" indent="-342900">
              <a:spcBef>
                <a:spcPct val="20000"/>
              </a:spcBef>
              <a:buFont typeface="Arial" pitchFamily="34" charset="0"/>
              <a:buChar char="•"/>
            </a:pPr>
            <a:r>
              <a:rPr lang="bg-BG" sz="3200" dirty="0"/>
              <a:t>Упражнение – 2 часа</a:t>
            </a:r>
          </a:p>
          <a:p>
            <a:pPr marL="800100" lvl="1" indent="-342900">
              <a:spcBef>
                <a:spcPct val="20000"/>
              </a:spcBef>
              <a:buFont typeface="Arial" pitchFamily="34" charset="0"/>
              <a:buChar char="•"/>
            </a:pPr>
            <a:r>
              <a:rPr lang="bg-BG" sz="3200" dirty="0"/>
              <a:t>Самостоятелно изучаване на учебен материал</a:t>
            </a:r>
          </a:p>
          <a:p>
            <a:pPr marL="800100" lvl="1" indent="-342900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bg-BG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Изготвяне и предаване на задание за оценяване</a:t>
            </a:r>
          </a:p>
          <a:p>
            <a:pPr marL="800100" lvl="1" indent="-342900">
              <a:spcBef>
                <a:spcPct val="20000"/>
              </a:spcBef>
              <a:buFont typeface="Arial" pitchFamily="34" charset="0"/>
              <a:buChar char="•"/>
            </a:pPr>
            <a:r>
              <a:rPr lang="bg-BG" sz="3200" dirty="0"/>
              <a:t>Правене на тест за самооценяване (общо 3 броя за семестъра)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bg-BG" sz="3200" dirty="0"/>
              <a:t>Изпит</a:t>
            </a:r>
          </a:p>
          <a:p>
            <a:pPr marL="800100" lvl="1" indent="-342900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bg-BG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Правене на тест</a:t>
            </a:r>
          </a:p>
          <a:p>
            <a:pPr marL="800100" lvl="1" indent="-342900">
              <a:spcBef>
                <a:spcPct val="20000"/>
              </a:spcBef>
              <a:buFont typeface="Arial" pitchFamily="34" charset="0"/>
              <a:buChar char="•"/>
            </a:pPr>
            <a:r>
              <a:rPr lang="bg-BG" sz="3200" dirty="0"/>
              <a:t>Защитаване на 10-те задания</a:t>
            </a:r>
          </a:p>
          <a:p>
            <a:pPr marL="800100" lvl="1" indent="-342900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bg-BG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Решаване на задача</a:t>
            </a:r>
            <a:r>
              <a:rPr kumimoji="0" lang="bg-BG" sz="32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- п</a:t>
            </a:r>
            <a:r>
              <a:rPr kumimoji="0" lang="bg-BG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ри липса на задание или пропаднала защита</a:t>
            </a:r>
            <a:r>
              <a:rPr kumimoji="0" lang="bg-BG" sz="32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на заданията </a:t>
            </a: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800100" lvl="1" indent="-342900">
              <a:spcBef>
                <a:spcPct val="20000"/>
              </a:spcBef>
              <a:buFont typeface="Arial" pitchFamily="34" charset="0"/>
              <a:buChar char="•"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bg-BG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609600" y="220486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4400" dirty="0">
                <a:latin typeface="+mj-lt"/>
                <a:ea typeface="+mj-ea"/>
                <a:cs typeface="+mj-cs"/>
              </a:rPr>
              <a:t>Организация на обучението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Хипервръзки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51520" y="1443841"/>
            <a:ext cx="889248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&lt;a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href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="</a:t>
            </a:r>
            <a:r>
              <a:rPr lang="en-US" dirty="0">
                <a:solidFill>
                  <a:srgbClr val="C00000"/>
                </a:solidFill>
              </a:rPr>
              <a:t>mailto: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eledel@uni-plovdiv.bg?</a:t>
            </a:r>
            <a:r>
              <a:rPr lang="en-US" dirty="0">
                <a:solidFill>
                  <a:srgbClr val="C00000"/>
                </a:solidFill>
              </a:rPr>
              <a:t>Subject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=Hello%20again" target="_top"&gt;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Send Mail&lt;/a&gt;</a:t>
            </a:r>
          </a:p>
          <a:p>
            <a:pPr>
              <a:buFont typeface="Wingdings"/>
              <a:buChar char="à"/>
            </a:pPr>
            <a:r>
              <a:rPr lang="en-US" dirty="0">
                <a:hlinkClick r:id="rId2"/>
              </a:rPr>
              <a:t>Send Mail</a:t>
            </a:r>
            <a:endParaRPr lang="en-US" dirty="0"/>
          </a:p>
          <a:p>
            <a:pPr>
              <a:buNone/>
            </a:pPr>
            <a:r>
              <a:rPr lang="bg-BG" dirty="0"/>
              <a:t>Вместо интервал %20</a:t>
            </a:r>
          </a:p>
          <a:p>
            <a:pPr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target="_top“ –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 игнорира фреймовете и пренасочва в текущата страница без фреймове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target="_self“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 - пренасочва в текущата страница в текущия фрейм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&lt;a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href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="</a:t>
            </a:r>
            <a:r>
              <a:rPr lang="en-US" dirty="0">
                <a:solidFill>
                  <a:srgbClr val="C00000"/>
                </a:solidFill>
              </a:rPr>
              <a:t>mailto: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someone@example.com?</a:t>
            </a:r>
            <a:r>
              <a:rPr lang="en-US" dirty="0">
                <a:solidFill>
                  <a:srgbClr val="C00000"/>
                </a:solidFill>
              </a:rPr>
              <a:t>cc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=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someoneelse@example.com&amp;</a:t>
            </a:r>
            <a:r>
              <a:rPr lang="en-US" dirty="0" err="1">
                <a:solidFill>
                  <a:srgbClr val="C00000"/>
                </a:solidFill>
              </a:rPr>
              <a:t>bcc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=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andsomeoneelse@example.com&amp;</a:t>
            </a:r>
            <a:r>
              <a:rPr lang="en-US" dirty="0" err="1">
                <a:solidFill>
                  <a:srgbClr val="C00000"/>
                </a:solidFill>
              </a:rPr>
              <a:t>subject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=Summer%20Party&amp;</a:t>
            </a:r>
            <a:r>
              <a:rPr lang="en-US" dirty="0">
                <a:solidFill>
                  <a:srgbClr val="C00000"/>
                </a:solidFill>
              </a:rPr>
              <a:t>body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=You%20are%20invited%20to%20a%20big%20summer%20party!" target="_top"&gt;Send mail!&lt;/a&gt;</a:t>
            </a:r>
          </a:p>
          <a:p>
            <a:pPr>
              <a:buFont typeface="Wingdings"/>
              <a:buChar char="à"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-171400"/>
            <a:ext cx="8229600" cy="1143000"/>
          </a:xfrm>
        </p:spPr>
        <p:txBody>
          <a:bodyPr/>
          <a:lstStyle/>
          <a:p>
            <a:r>
              <a:rPr lang="bg-BG" dirty="0"/>
              <a:t>Изображения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620688"/>
            <a:ext cx="8964488" cy="6237312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rgbClr val="C00000"/>
                </a:solidFill>
              </a:rPr>
              <a:t>&lt;</a:t>
            </a:r>
            <a:r>
              <a:rPr lang="en-US" sz="1800" dirty="0" err="1">
                <a:solidFill>
                  <a:srgbClr val="C00000"/>
                </a:solidFill>
              </a:rPr>
              <a:t>img</a:t>
            </a:r>
            <a:r>
              <a:rPr lang="en-US" sz="1800" dirty="0">
                <a:solidFill>
                  <a:srgbClr val="C00000"/>
                </a:solidFill>
              </a:rPr>
              <a:t>&gt; </a:t>
            </a:r>
            <a:r>
              <a:rPr lang="bg-BG" sz="1800" dirty="0"/>
              <a:t>- празен таг за изображение (с атрибути без затварящ таг)</a:t>
            </a:r>
            <a:endParaRPr lang="en-US" sz="1800" dirty="0"/>
          </a:p>
          <a:p>
            <a:r>
              <a:rPr lang="en-US" sz="1800" b="1" dirty="0"/>
              <a:t> </a:t>
            </a:r>
            <a:r>
              <a:rPr lang="en-US" sz="1800" dirty="0" err="1">
                <a:solidFill>
                  <a:srgbClr val="C00000"/>
                </a:solidFill>
              </a:rPr>
              <a:t>src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800" dirty="0"/>
              <a:t>– </a:t>
            </a:r>
            <a:r>
              <a:rPr lang="bg-BG" sz="1800" dirty="0"/>
              <a:t>атрибут за източник (</a:t>
            </a:r>
            <a:r>
              <a:rPr lang="en-US" sz="1800" dirty="0"/>
              <a:t>URL</a:t>
            </a:r>
            <a:r>
              <a:rPr lang="bg-BG" sz="1800" dirty="0"/>
              <a:t> с име на файла)  с изображението</a:t>
            </a:r>
          </a:p>
          <a:p>
            <a:r>
              <a:rPr lang="en-US" sz="1800" dirty="0">
                <a:solidFill>
                  <a:srgbClr val="C00000"/>
                </a:solidFill>
              </a:rPr>
              <a:t>width</a:t>
            </a:r>
            <a:r>
              <a:rPr lang="bg-BG" sz="1800" dirty="0"/>
              <a:t>,</a:t>
            </a:r>
            <a:r>
              <a:rPr lang="bg-BG" sz="1800" dirty="0">
                <a:solidFill>
                  <a:srgbClr val="C00000"/>
                </a:solidFill>
              </a:rPr>
              <a:t> </a:t>
            </a:r>
            <a:r>
              <a:rPr lang="en-US" sz="1800" dirty="0">
                <a:solidFill>
                  <a:srgbClr val="C00000"/>
                </a:solidFill>
              </a:rPr>
              <a:t>height</a:t>
            </a:r>
            <a:r>
              <a:rPr lang="bg-BG" sz="1800" dirty="0"/>
              <a:t> </a:t>
            </a:r>
            <a:r>
              <a:rPr lang="bg-BG" sz="1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sz="1800" dirty="0"/>
              <a:t>– атрибут за ширина и височина на изображението</a:t>
            </a:r>
          </a:p>
          <a:p>
            <a:r>
              <a:rPr lang="bg-BG" sz="1800" dirty="0"/>
              <a:t>размерите на изображението - в пиксели по подразбиране</a:t>
            </a:r>
            <a:endParaRPr lang="en-US" sz="1800" dirty="0"/>
          </a:p>
          <a:p>
            <a:pPr>
              <a:buNone/>
            </a:pPr>
            <a:r>
              <a:rPr lang="en-US" sz="1800" dirty="0">
                <a:solidFill>
                  <a:srgbClr val="C00000"/>
                </a:solidFill>
              </a:rPr>
              <a:t>&lt;</a:t>
            </a:r>
            <a:r>
              <a:rPr lang="en-US" sz="1800" dirty="0" err="1">
                <a:solidFill>
                  <a:srgbClr val="C00000"/>
                </a:solidFill>
              </a:rPr>
              <a:t>img</a:t>
            </a:r>
            <a:r>
              <a:rPr lang="en-US" sz="1800" dirty="0">
                <a:solidFill>
                  <a:srgbClr val="C00000"/>
                </a:solidFill>
              </a:rPr>
              <a:t> </a:t>
            </a:r>
            <a:r>
              <a:rPr lang="en-US" sz="1800" dirty="0" err="1">
                <a:solidFill>
                  <a:srgbClr val="C00000"/>
                </a:solidFill>
              </a:rPr>
              <a:t>src</a:t>
            </a:r>
            <a:r>
              <a:rPr lang="en-US" sz="1800" dirty="0">
                <a:solidFill>
                  <a:srgbClr val="C00000"/>
                </a:solidFill>
              </a:rPr>
              <a:t>="</a:t>
            </a:r>
            <a:r>
              <a:rPr lang="en-US" sz="1800" i="1" dirty="0" err="1">
                <a:solidFill>
                  <a:srgbClr val="C00000"/>
                </a:solidFill>
              </a:rPr>
              <a:t>url</a:t>
            </a:r>
            <a:r>
              <a:rPr lang="en-US" sz="1800" dirty="0">
                <a:solidFill>
                  <a:srgbClr val="C00000"/>
                </a:solidFill>
              </a:rPr>
              <a:t>" alt="</a:t>
            </a:r>
            <a:r>
              <a:rPr lang="en-US" sz="1800" i="1" dirty="0" err="1">
                <a:solidFill>
                  <a:srgbClr val="C00000"/>
                </a:solidFill>
              </a:rPr>
              <a:t>some_text</a:t>
            </a:r>
            <a:r>
              <a:rPr lang="en-US" sz="1800" dirty="0">
                <a:solidFill>
                  <a:srgbClr val="C00000"/>
                </a:solidFill>
              </a:rPr>
              <a:t>"&gt; 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img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src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=“Penguins.jpg" width="160" height="142"&gt; </a:t>
            </a:r>
          </a:p>
          <a:p>
            <a:r>
              <a:rPr lang="en-US" sz="1800" dirty="0">
                <a:solidFill>
                  <a:srgbClr val="C00000"/>
                </a:solidFill>
              </a:rPr>
              <a:t>alt</a:t>
            </a:r>
            <a:r>
              <a:rPr lang="en-US" sz="1800" dirty="0"/>
              <a:t> </a:t>
            </a:r>
            <a:r>
              <a:rPr lang="bg-BG" sz="1800" dirty="0"/>
              <a:t>– атрибут за алтернативен текст на изображението, ако изображението не може да се покаже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img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src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="boat.gif" alt="Big Boat"&gt;</a:t>
            </a:r>
          </a:p>
          <a:p>
            <a:r>
              <a:rPr lang="bg-BG" sz="1800" dirty="0"/>
              <a:t>Добре е да се определят (мястото се запазва), иначе браузъра няма да знае размерите на изображениоето и при зареждане вида на страницата ще се променя </a:t>
            </a:r>
          </a:p>
          <a:p>
            <a:r>
              <a:rPr lang="bg-BG" sz="1800" dirty="0"/>
              <a:t>Браузърът зарежда изображенията и ако не ги намери поставя икона за липса на връзка към изображението</a:t>
            </a:r>
          </a:p>
          <a:p>
            <a:r>
              <a:rPr lang="bg-BG" sz="1800" b="1" dirty="0"/>
              <a:t>НЕ</a:t>
            </a:r>
            <a:r>
              <a:rPr lang="bg-BG" sz="1800" dirty="0"/>
              <a:t>: Вертикално подравняване</a:t>
            </a:r>
            <a:r>
              <a:rPr lang="en-US" sz="1800" dirty="0"/>
              <a:t> </a:t>
            </a:r>
            <a:r>
              <a:rPr lang="bg-BG" sz="1800" dirty="0"/>
              <a:t>спрямо текст (</a:t>
            </a:r>
            <a:r>
              <a:rPr lang="en-US" sz="1800" dirty="0"/>
              <a:t>bottom, middle, top</a:t>
            </a:r>
            <a:r>
              <a:rPr lang="bg-BG" sz="1800" dirty="0"/>
              <a:t>) - остаряло, да се използва </a:t>
            </a:r>
            <a:r>
              <a:rPr lang="en-US" sz="1800" dirty="0"/>
              <a:t>CSS</a:t>
            </a:r>
            <a:endParaRPr lang="bg-BG" sz="1800" dirty="0"/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&lt;p&gt;This is some text. 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img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src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="smiley.gif" alt="Smiley face" align="middle" width="32" height="32"&gt; This is some text.&lt;/p&gt;</a:t>
            </a:r>
            <a:endParaRPr lang="bg-BG" sz="1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5" name="Picture 4"/>
          <p:cNvPicPr/>
          <p:nvPr/>
        </p:nvPicPr>
        <p:blipFill>
          <a:blip r:embed="rId2" cstate="print"/>
          <a:srcRect l="816" t="12301" r="84070" b="66287"/>
          <a:stretch>
            <a:fillRect/>
          </a:stretch>
        </p:blipFill>
        <p:spPr bwMode="auto">
          <a:xfrm>
            <a:off x="7161756" y="764704"/>
            <a:ext cx="1982244" cy="144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-171400"/>
            <a:ext cx="8229600" cy="1143000"/>
          </a:xfrm>
        </p:spPr>
        <p:txBody>
          <a:bodyPr/>
          <a:lstStyle/>
          <a:p>
            <a:r>
              <a:rPr lang="bg-BG" dirty="0"/>
              <a:t>Изображения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20688"/>
            <a:ext cx="9144000" cy="6237312"/>
          </a:xfrm>
        </p:spPr>
        <p:txBody>
          <a:bodyPr>
            <a:noAutofit/>
          </a:bodyPr>
          <a:lstStyle/>
          <a:p>
            <a:r>
              <a:rPr lang="bg-BG" sz="1800" dirty="0"/>
              <a:t>От ляво/дясно на текст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&lt;p&gt;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img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src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="smiley.gif" alt="Smiley face" </a:t>
            </a:r>
            <a:r>
              <a:rPr lang="en-US" sz="1800" dirty="0">
                <a:solidFill>
                  <a:srgbClr val="C00000"/>
                </a:solidFill>
              </a:rPr>
              <a:t>style="</a:t>
            </a:r>
            <a:r>
              <a:rPr lang="en-US" sz="1800" dirty="0" err="1">
                <a:solidFill>
                  <a:srgbClr val="C00000"/>
                </a:solidFill>
              </a:rPr>
              <a:t>float:left</a:t>
            </a:r>
            <a:r>
              <a:rPr lang="en-US" sz="1800" dirty="0">
                <a:solidFill>
                  <a:srgbClr val="C00000"/>
                </a:solidFill>
              </a:rPr>
              <a:t>"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width="32" height="32"&gt; A paragraph with an image. The image will float to the left of this text.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&lt;/p&gt;</a:t>
            </a:r>
            <a:endParaRPr lang="bg-BG" sz="1800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&lt;p&gt;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img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src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="smiley.gif" alt="Smiley face" </a:t>
            </a:r>
            <a:r>
              <a:rPr lang="en-US" sz="1800" dirty="0">
                <a:solidFill>
                  <a:srgbClr val="C00000"/>
                </a:solidFill>
              </a:rPr>
              <a:t>style="</a:t>
            </a:r>
            <a:r>
              <a:rPr lang="en-US" sz="1800" dirty="0" err="1">
                <a:solidFill>
                  <a:srgbClr val="C00000"/>
                </a:solidFill>
              </a:rPr>
              <a:t>float:right</a:t>
            </a:r>
            <a:r>
              <a:rPr lang="en-US" sz="1800" dirty="0">
                <a:solidFill>
                  <a:srgbClr val="C00000"/>
                </a:solidFill>
              </a:rPr>
              <a:t>"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width="32" height="32"&gt; A paragraph with an image. The image will float to the right of this text.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&lt;/p&gt;</a:t>
            </a:r>
            <a:endParaRPr lang="bg-BG" sz="1800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endParaRPr lang="bg-BG" sz="1800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endParaRPr lang="bg-BG" sz="1800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endParaRPr lang="bg-BG" sz="1800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endParaRPr lang="bg-BG" sz="18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bg-BG" sz="1800" dirty="0"/>
              <a:t>Изображение като хипервръзка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&lt;p&gt;Create a link of an image: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&lt;a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href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="default.asp"&gt;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img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src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="smiley.gif" alt="HTML tutorial" width="32" height="32"&gt;&lt;/a&gt;&lt;/p&gt;</a:t>
            </a:r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 l="50426" t="32118" r="2819" b="48520"/>
          <a:stretch>
            <a:fillRect/>
          </a:stretch>
        </p:blipFill>
        <p:spPr bwMode="auto">
          <a:xfrm>
            <a:off x="3630629" y="3140968"/>
            <a:ext cx="5513371" cy="2015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71400"/>
            <a:ext cx="8229600" cy="1143000"/>
          </a:xfrm>
        </p:spPr>
        <p:txBody>
          <a:bodyPr/>
          <a:lstStyle/>
          <a:p>
            <a:r>
              <a:rPr lang="bg-BG" dirty="0"/>
              <a:t>Изображения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704"/>
            <a:ext cx="8686800" cy="6093296"/>
          </a:xfrm>
        </p:spPr>
        <p:txBody>
          <a:bodyPr>
            <a:noAutofit/>
          </a:bodyPr>
          <a:lstStyle/>
          <a:p>
            <a:r>
              <a:rPr lang="bg-BG" sz="1800" dirty="0"/>
              <a:t>Пример: създаване на </a:t>
            </a:r>
            <a:r>
              <a:rPr lang="en-US" sz="1800" dirty="0"/>
              <a:t>image map (</a:t>
            </a:r>
            <a:r>
              <a:rPr lang="bg-BG" sz="1800" dirty="0"/>
              <a:t>отделни зони, които могат да се кликват)</a:t>
            </a:r>
            <a:r>
              <a:rPr lang="en-US" sz="1800" dirty="0"/>
              <a:t> </a:t>
            </a:r>
            <a:r>
              <a:rPr lang="bg-BG" sz="1800" dirty="0"/>
              <a:t>чрез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&lt;map</a:t>
            </a:r>
            <a:r>
              <a:rPr lang="bg-BG" sz="1800" dirty="0">
                <a:solidFill>
                  <a:schemeClr val="tx2">
                    <a:lumMod val="75000"/>
                  </a:schemeClr>
                </a:solidFill>
              </a:rPr>
              <a:t>&gt; </a:t>
            </a:r>
            <a:r>
              <a:rPr lang="bg-BG" sz="1800" dirty="0"/>
              <a:t>и</a:t>
            </a:r>
            <a:r>
              <a:rPr lang="bg-BG" sz="1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&lt;area</a:t>
            </a:r>
            <a:r>
              <a:rPr lang="bg-BG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endParaRPr lang="bg-BG" sz="1800" dirty="0"/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&lt;!DOCTYPE html&gt;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&lt;html&gt;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&lt;body&gt;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&lt;p&gt;Click on the sun or on one of the planets to watch it closer:&lt;/p&gt;</a:t>
            </a:r>
          </a:p>
          <a:p>
            <a:pPr>
              <a:buNone/>
            </a:pPr>
            <a:endParaRPr lang="en-US" sz="1800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img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src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="planets.gif" width="145" height="126" alt="Planets</a:t>
            </a:r>
            <a:r>
              <a:rPr lang="en-US" sz="1800" dirty="0"/>
              <a:t>"</a:t>
            </a:r>
            <a:r>
              <a:rPr lang="en-US" sz="1800" dirty="0">
                <a:solidFill>
                  <a:srgbClr val="C00000"/>
                </a:solidFill>
              </a:rPr>
              <a:t> </a:t>
            </a:r>
            <a:r>
              <a:rPr lang="en-US" sz="1800" dirty="0" err="1">
                <a:solidFill>
                  <a:srgbClr val="C00000"/>
                </a:solidFill>
              </a:rPr>
              <a:t>usemap</a:t>
            </a:r>
            <a:r>
              <a:rPr lang="en-US" sz="1800" dirty="0">
                <a:solidFill>
                  <a:srgbClr val="C00000"/>
                </a:solidFill>
              </a:rPr>
              <a:t>="#</a:t>
            </a:r>
            <a:r>
              <a:rPr lang="en-US" sz="1800" dirty="0" err="1">
                <a:solidFill>
                  <a:srgbClr val="C00000"/>
                </a:solidFill>
              </a:rPr>
              <a:t>planetmap</a:t>
            </a:r>
            <a:r>
              <a:rPr lang="en-US" sz="1800" dirty="0">
                <a:solidFill>
                  <a:srgbClr val="C00000"/>
                </a:solidFill>
              </a:rPr>
              <a:t>"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endParaRPr lang="en-US" sz="1800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sz="1800" dirty="0">
                <a:solidFill>
                  <a:srgbClr val="C00000"/>
                </a:solidFill>
              </a:rPr>
              <a:t>&lt;map name="</a:t>
            </a:r>
            <a:r>
              <a:rPr lang="en-US" sz="1800" dirty="0" err="1">
                <a:solidFill>
                  <a:srgbClr val="C00000"/>
                </a:solidFill>
              </a:rPr>
              <a:t>planetmap</a:t>
            </a:r>
            <a:r>
              <a:rPr lang="en-US" sz="1800" dirty="0">
                <a:solidFill>
                  <a:srgbClr val="C00000"/>
                </a:solidFill>
              </a:rPr>
              <a:t>"&gt;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 &lt;</a:t>
            </a:r>
            <a:r>
              <a:rPr lang="en-US" sz="1800" dirty="0">
                <a:solidFill>
                  <a:srgbClr val="C00000"/>
                </a:solidFill>
              </a:rPr>
              <a:t>area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800" dirty="0">
                <a:solidFill>
                  <a:srgbClr val="C00000"/>
                </a:solidFill>
              </a:rPr>
              <a:t>shape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="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rect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" </a:t>
            </a:r>
            <a:r>
              <a:rPr lang="en-US" sz="1800" dirty="0" err="1">
                <a:solidFill>
                  <a:srgbClr val="C00000"/>
                </a:solidFill>
              </a:rPr>
              <a:t>coords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="0,0,82,126" </a:t>
            </a:r>
            <a:r>
              <a:rPr lang="en-US" sz="1800" dirty="0">
                <a:solidFill>
                  <a:srgbClr val="C00000"/>
                </a:solidFill>
              </a:rPr>
              <a:t>alt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="Sun" </a:t>
            </a:r>
            <a:r>
              <a:rPr lang="en-US" sz="1800" dirty="0" err="1">
                <a:solidFill>
                  <a:srgbClr val="C00000"/>
                </a:solidFill>
              </a:rPr>
              <a:t>href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="sun.gif"&gt;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 &lt;area shape="circle"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coords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="90,58,3" alt="Mercury"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href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="mercur.gif"&gt;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 &lt;area shape="circle"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coords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="124,58,8" alt="Venus"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href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="venus.gif"&gt;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&lt;/map&gt;</a:t>
            </a:r>
          </a:p>
          <a:p>
            <a:pPr>
              <a:buNone/>
            </a:pPr>
            <a:endParaRPr lang="bg-BG" sz="1800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&lt;/body&gt;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&lt;/html&gt;</a:t>
            </a:r>
          </a:p>
          <a:p>
            <a:r>
              <a:rPr lang="bg-BG" sz="1800" dirty="0"/>
              <a:t>Пример: </a:t>
            </a:r>
            <a:r>
              <a:rPr lang="en-US" sz="1800" dirty="0"/>
              <a:t>Planets.html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2" cstate="print"/>
          <a:srcRect l="50590" t="36120" r="35906" b="44791"/>
          <a:stretch>
            <a:fillRect/>
          </a:stretch>
        </p:blipFill>
        <p:spPr bwMode="auto">
          <a:xfrm>
            <a:off x="3491880" y="5013176"/>
            <a:ext cx="2232248" cy="18448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/>
          <p:cNvPicPr/>
          <p:nvPr/>
        </p:nvPicPr>
        <p:blipFill>
          <a:blip r:embed="rId3" cstate="print"/>
          <a:srcRect l="50590" t="28233" r="39750" b="56147"/>
          <a:stretch>
            <a:fillRect/>
          </a:stretch>
        </p:blipFill>
        <p:spPr bwMode="auto">
          <a:xfrm>
            <a:off x="6804248" y="5229200"/>
            <a:ext cx="1224136" cy="1156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Форматиране на текст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08" y="1124744"/>
            <a:ext cx="8229600" cy="4525963"/>
          </a:xfrm>
        </p:spPr>
        <p:txBody>
          <a:bodyPr>
            <a:normAutofit fontScale="70000" lnSpcReduction="20000"/>
          </a:bodyPr>
          <a:lstStyle/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&lt;!DOCTYPE html&gt;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&lt;html&gt;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&lt;body&gt;</a:t>
            </a:r>
          </a:p>
          <a:p>
            <a:pPr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&lt;p&gt;&lt;b&gt;This text is bold&lt;/b&gt;&lt;/p&gt;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&lt;p&gt;&lt;strong&gt;This text is strong&lt;/strong&gt;&lt;/p&gt;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&lt;p&gt;&lt;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i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&gt;This text is italic&lt;/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i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&gt;&lt;/p&gt;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&lt;p&gt;&lt;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em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&gt;This text is emphasized&lt;/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em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&gt;&lt;/p&gt;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&lt;p&gt;&lt;code&gt;This is computer output&lt;/code&gt;&lt;/p&gt;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&lt;p&gt;This is&lt;sub&gt; subscript&lt;/sub&gt; and &lt;sup&gt;superscript&lt;/sup&gt;&lt;/p&gt;</a:t>
            </a:r>
          </a:p>
          <a:p>
            <a:pPr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&lt;/body&gt;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&lt;/html&gt;</a:t>
            </a:r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 l="50426" t="32118" r="27087" b="28930"/>
          <a:stretch>
            <a:fillRect/>
          </a:stretch>
        </p:blipFill>
        <p:spPr bwMode="auto">
          <a:xfrm>
            <a:off x="6012161" y="4437112"/>
            <a:ext cx="3131840" cy="2420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Тагове за форматиране на текст 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4447661"/>
              </p:ext>
            </p:extLst>
          </p:nvPr>
        </p:nvGraphicFramePr>
        <p:xfrm>
          <a:off x="1524000" y="1916832"/>
          <a:ext cx="60960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bg-BG" dirty="0"/>
                        <a:t>Таг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описание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&lt;b&gt;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получерно (остаряло)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&lt;</a:t>
                      </a:r>
                      <a:r>
                        <a:rPr lang="en-US" dirty="0" err="1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em</a:t>
                      </a:r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наблягане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&lt;</a:t>
                      </a:r>
                      <a:r>
                        <a:rPr lang="en-US" dirty="0" err="1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i</a:t>
                      </a:r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наклонен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&lt;small&gt;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малки</a:t>
                      </a:r>
                      <a:r>
                        <a:rPr lang="bg-BG" baseline="0" dirty="0"/>
                        <a:t> букви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&lt;strong&gt;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bg-BG" dirty="0"/>
                        <a:t>важен текст, получерно=</a:t>
                      </a:r>
                      <a:r>
                        <a:rPr lang="bg-BG" baseline="0" dirty="0"/>
                        <a:t> </a:t>
                      </a:r>
                      <a:r>
                        <a:rPr lang="en-US" baseline="0" dirty="0"/>
                        <a:t>&lt;b&gt;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&lt;sub&gt;</a:t>
                      </a:r>
                      <a:endParaRPr lang="bg-BG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долен индекс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&lt;sup&gt;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горен индекс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&lt;ins&gt;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подчертан текст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&lt;del&gt;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зачертан текст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25</a:t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229600" cy="692696"/>
          </a:xfrm>
        </p:spPr>
        <p:txBody>
          <a:bodyPr>
            <a:normAutofit fontScale="90000"/>
          </a:bodyPr>
          <a:lstStyle/>
          <a:p>
            <a:r>
              <a:rPr lang="bg-BG" dirty="0"/>
              <a:t>Тагове за компютърен изход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5344" y="3501008"/>
            <a:ext cx="2818656" cy="3356992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bg-BG" b="1" dirty="0"/>
              <a:t>Други тагове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bdo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dir="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rtl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"&gt;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text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bdo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endParaRPr lang="en-US" sz="1800" dirty="0"/>
          </a:p>
          <a:p>
            <a:pPr>
              <a:buNone/>
            </a:pPr>
            <a:r>
              <a:rPr lang="en-US" sz="1800" dirty="0"/>
              <a:t>--&gt;</a:t>
            </a:r>
            <a:r>
              <a:rPr lang="en-US" sz="1800" dirty="0" err="1"/>
              <a:t>txet</a:t>
            </a:r>
            <a:endParaRPr lang="en-US" sz="18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5496" y="588392"/>
          <a:ext cx="4320480" cy="2768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70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934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bg-BG" dirty="0"/>
                        <a:t>Таг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Описание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&lt;code&gt;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текст </a:t>
                      </a:r>
                      <a:r>
                        <a:rPr lang="bg-BG" baseline="0" dirty="0"/>
                        <a:t>като </a:t>
                      </a:r>
                      <a:r>
                        <a:rPr lang="bg-BG" dirty="0"/>
                        <a:t>компютърен код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</a:t>
                      </a:r>
                      <a:r>
                        <a:rPr lang="en-US" dirty="0" err="1"/>
                        <a:t>kbd</a:t>
                      </a:r>
                      <a:r>
                        <a:rPr lang="en-US" dirty="0"/>
                        <a:t>&gt;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текст от клавиатурата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</a:t>
                      </a:r>
                      <a:r>
                        <a:rPr lang="en-US" dirty="0" err="1"/>
                        <a:t>samp</a:t>
                      </a:r>
                      <a:r>
                        <a:rPr lang="en-US" dirty="0"/>
                        <a:t>&gt;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примерен компютърен код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</a:t>
                      </a:r>
                      <a:r>
                        <a:rPr lang="en-US" dirty="0" err="1"/>
                        <a:t>var</a:t>
                      </a:r>
                      <a:r>
                        <a:rPr lang="en-US" dirty="0"/>
                        <a:t>&gt;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дефинира променлива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&lt;pre&gt;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преформатиран</a:t>
                      </a:r>
                      <a:r>
                        <a:rPr lang="bg-BG" baseline="0" dirty="0"/>
                        <a:t> текст (запазва интервалите и новите редове – за код)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0176" y="3429000"/>
          <a:ext cx="6096000" cy="3134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bg-BG" dirty="0"/>
                        <a:t>Таг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Описание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</a:t>
                      </a:r>
                      <a:r>
                        <a:rPr lang="en-US" dirty="0" err="1"/>
                        <a:t>abbr</a:t>
                      </a:r>
                      <a:r>
                        <a:rPr lang="en-US" dirty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съкращение, акроним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&lt;address&gt;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контактна</a:t>
                      </a:r>
                      <a:r>
                        <a:rPr lang="bg-BG" baseline="0" dirty="0"/>
                        <a:t> информация за автора на документа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</a:t>
                      </a:r>
                      <a:r>
                        <a:rPr lang="en-US" dirty="0" err="1"/>
                        <a:t>bdo</a:t>
                      </a:r>
                      <a:r>
                        <a:rPr lang="en-US" dirty="0"/>
                        <a:t>&gt;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посока на текста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</a:t>
                      </a:r>
                      <a:r>
                        <a:rPr lang="en-US" dirty="0" err="1"/>
                        <a:t>blockquote</a:t>
                      </a:r>
                      <a:r>
                        <a:rPr lang="en-US" dirty="0"/>
                        <a:t>&gt;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секция, която е цитирана от др. източник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&lt;q&gt;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цитиране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&lt;cite&gt;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заглавие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6" name="Picture 5"/>
          <p:cNvPicPr/>
          <p:nvPr/>
        </p:nvPicPr>
        <p:blipFill>
          <a:blip r:embed="rId2" cstate="print"/>
          <a:srcRect l="50426" t="38724" r="5955" b="47381"/>
          <a:stretch>
            <a:fillRect/>
          </a:stretch>
        </p:blipFill>
        <p:spPr bwMode="auto">
          <a:xfrm>
            <a:off x="4355976" y="2564904"/>
            <a:ext cx="4788024" cy="804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4355976" y="764705"/>
            <a:ext cx="4788024" cy="1800199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/>
          <a:p>
            <a:pPr marL="342900" lvl="0" indent="-342900">
              <a:spcBef>
                <a:spcPct val="20000"/>
              </a:spcBef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&lt;address&gt;</a:t>
            </a:r>
          </a:p>
          <a:p>
            <a:pPr marL="342900" lvl="0" indent="-342900">
              <a:spcBef>
                <a:spcPct val="20000"/>
              </a:spcBef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Elena Somova&lt;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br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 marL="342900" lvl="0" indent="-342900">
              <a:spcBef>
                <a:spcPct val="20000"/>
              </a:spcBef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&lt;a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href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="mailto: eledel@uni-plovdiv.bg"&gt;Email me&lt;/a&gt;&lt;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br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 marL="342900" lvl="0" indent="-342900">
              <a:spcBef>
                <a:spcPct val="20000"/>
              </a:spcBef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Address: Plovdiv University, 24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Tzar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Assen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st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., 4000 Plovdiv&lt;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br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 marL="342900" lvl="0" indent="-342900">
              <a:spcBef>
                <a:spcPct val="20000"/>
              </a:spcBef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Phone: 032 261 259</a:t>
            </a:r>
          </a:p>
          <a:p>
            <a:pPr marL="342900" lvl="0" indent="-342900">
              <a:spcBef>
                <a:spcPct val="20000"/>
              </a:spcBef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&lt;/address&gt;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bg-BG" dirty="0"/>
              <a:t>Таблици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704"/>
            <a:ext cx="8686800" cy="6093296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rgbClr val="C00000"/>
                </a:solidFill>
              </a:rPr>
              <a:t>&lt;table&gt; </a:t>
            </a:r>
            <a:r>
              <a:rPr lang="bg-BG" sz="1800" dirty="0">
                <a:solidFill>
                  <a:srgbClr val="C00000"/>
                </a:solidFill>
              </a:rPr>
              <a:t> </a:t>
            </a:r>
            <a:r>
              <a:rPr lang="bg-BG" sz="1800" dirty="0">
                <a:solidFill>
                  <a:schemeClr val="tx2">
                    <a:lumMod val="75000"/>
                  </a:schemeClr>
                </a:solidFill>
              </a:rPr>
              <a:t>- </a:t>
            </a:r>
            <a:r>
              <a:rPr lang="bg-BG" sz="1800" dirty="0"/>
              <a:t>таблица</a:t>
            </a:r>
            <a:endParaRPr lang="en-US" sz="1800" dirty="0"/>
          </a:p>
          <a:p>
            <a:r>
              <a:rPr lang="en-US" sz="1800" dirty="0">
                <a:solidFill>
                  <a:srgbClr val="C00000"/>
                </a:solidFill>
              </a:rPr>
              <a:t>&lt;</a:t>
            </a:r>
            <a:r>
              <a:rPr lang="en-US" sz="1800" dirty="0" err="1">
                <a:solidFill>
                  <a:srgbClr val="C00000"/>
                </a:solidFill>
              </a:rPr>
              <a:t>tr</a:t>
            </a:r>
            <a:r>
              <a:rPr lang="en-US" sz="1800" dirty="0">
                <a:solidFill>
                  <a:srgbClr val="C00000"/>
                </a:solidFill>
              </a:rPr>
              <a:t>&gt; </a:t>
            </a:r>
            <a:r>
              <a:rPr lang="bg-BG" sz="1800" dirty="0"/>
              <a:t>- ред (</a:t>
            </a:r>
            <a:r>
              <a:rPr lang="en-US" sz="1800" dirty="0"/>
              <a:t>table row</a:t>
            </a:r>
            <a:r>
              <a:rPr lang="bg-BG" sz="1800" dirty="0"/>
              <a:t>)</a:t>
            </a:r>
          </a:p>
          <a:p>
            <a:r>
              <a:rPr lang="en-US" sz="1800" dirty="0">
                <a:solidFill>
                  <a:srgbClr val="C00000"/>
                </a:solidFill>
              </a:rPr>
              <a:t>&lt;td&gt; </a:t>
            </a:r>
            <a:r>
              <a:rPr lang="bg-BG" sz="1800" dirty="0">
                <a:solidFill>
                  <a:srgbClr val="C00000"/>
                </a:solidFill>
              </a:rPr>
              <a:t> </a:t>
            </a:r>
            <a:r>
              <a:rPr lang="bg-BG" sz="1800" dirty="0"/>
              <a:t>- клетка с данни (</a:t>
            </a:r>
            <a:r>
              <a:rPr lang="en-US" sz="1800" dirty="0"/>
              <a:t>table data</a:t>
            </a:r>
            <a:r>
              <a:rPr lang="bg-BG" sz="1800" dirty="0"/>
              <a:t>) от вида текст, връзка, изображение, списък, форма, таблица и др. </a:t>
            </a:r>
          </a:p>
          <a:p>
            <a:pPr>
              <a:buNone/>
            </a:pPr>
            <a:r>
              <a:rPr lang="bg-BG" sz="1800" dirty="0"/>
              <a:t>	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&lt;table border="1"&gt;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&lt;td&gt;row 1, cell 1&lt;/td&gt;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&lt;td&gt;row 1, cell 2&lt;/td&gt;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&lt;td&gt;row 2, cell 1&lt;/td&gt;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&lt;td&gt;row 2, cell 2&lt;/td&gt;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&lt;/table&gt; </a:t>
            </a:r>
          </a:p>
          <a:p>
            <a:pPr>
              <a:buNone/>
            </a:pPr>
            <a:r>
              <a:rPr lang="bg-BG" sz="1800" b="1" dirty="0"/>
              <a:t>Рамки на таблици</a:t>
            </a:r>
            <a:endParaRPr lang="en-US" sz="1800" b="1" dirty="0"/>
          </a:p>
          <a:p>
            <a:r>
              <a:rPr lang="en-US" sz="1800" dirty="0">
                <a:solidFill>
                  <a:srgbClr val="C00000"/>
                </a:solidFill>
              </a:rPr>
              <a:t>border</a:t>
            </a:r>
            <a:r>
              <a:rPr lang="en-US" sz="1800" dirty="0"/>
              <a:t> </a:t>
            </a:r>
            <a:r>
              <a:rPr lang="bg-BG" sz="1800" dirty="0"/>
              <a:t>- атрибут (ако не се използва или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border="0"</a:t>
            </a:r>
            <a:r>
              <a:rPr lang="bg-BG" sz="1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sz="1800" dirty="0"/>
              <a:t>таблицата няма да има рамка)</a:t>
            </a:r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 l="17498" t="55809" r="66857" b="34166"/>
          <a:stretch>
            <a:fillRect/>
          </a:stretch>
        </p:blipFill>
        <p:spPr bwMode="auto">
          <a:xfrm>
            <a:off x="6372200" y="2204864"/>
            <a:ext cx="1904775" cy="126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27</a:t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bg-BG" dirty="0"/>
              <a:t>Таблици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92696"/>
            <a:ext cx="8686800" cy="6165304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bg-BG" sz="1800" b="1" dirty="0"/>
              <a:t>Шапка на таблица</a:t>
            </a:r>
            <a:endParaRPr lang="en-US" sz="1400" b="1" dirty="0"/>
          </a:p>
          <a:p>
            <a:r>
              <a:rPr lang="en-US" sz="1800" dirty="0">
                <a:solidFill>
                  <a:srgbClr val="C00000"/>
                </a:solidFill>
              </a:rPr>
              <a:t>&lt;</a:t>
            </a:r>
            <a:r>
              <a:rPr lang="en-US" sz="1800" dirty="0" err="1">
                <a:solidFill>
                  <a:srgbClr val="C00000"/>
                </a:solidFill>
              </a:rPr>
              <a:t>th</a:t>
            </a:r>
            <a:r>
              <a:rPr lang="en-US" sz="1800" dirty="0">
                <a:solidFill>
                  <a:srgbClr val="C00000"/>
                </a:solidFill>
              </a:rPr>
              <a:t>&gt; </a:t>
            </a:r>
            <a:r>
              <a:rPr lang="bg-BG" sz="1800" dirty="0">
                <a:solidFill>
                  <a:srgbClr val="C00000"/>
                </a:solidFill>
              </a:rPr>
              <a:t> </a:t>
            </a:r>
            <a:r>
              <a:rPr lang="bg-BG" sz="1800" dirty="0"/>
              <a:t>- таг за заглавен ред (получер и центриран – в повечето браузъри)</a:t>
            </a:r>
            <a:endParaRPr lang="en-US" sz="1800" dirty="0"/>
          </a:p>
          <a:p>
            <a:pPr>
              <a:buNone/>
            </a:pPr>
            <a:r>
              <a:rPr lang="bg-BG" sz="1800" dirty="0">
                <a:solidFill>
                  <a:schemeClr val="tx2">
                    <a:lumMod val="75000"/>
                  </a:schemeClr>
                </a:solidFill>
              </a:rPr>
              <a:t>	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&lt;table border="1"&gt;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&gt;Header 1&lt;/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&gt;Header 2&lt;/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th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&lt;td&gt;row 1, cell 1&lt;/td&gt;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&lt;td&gt;row 1, cell 2&lt;/td&gt;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&lt;td&gt;row 2, cell 1&lt;/td&gt;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&lt;td&gt;row 2, cell 2&lt;/td&gt;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&lt;/table&gt; </a:t>
            </a:r>
            <a:endParaRPr lang="bg-BG" sz="18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bg-BG" sz="1800" dirty="0"/>
              <a:t>Задача: Направете шапката на таблицата да бъде първата колона</a:t>
            </a:r>
          </a:p>
          <a:p>
            <a:pPr>
              <a:buNone/>
            </a:pPr>
            <a:r>
              <a:rPr lang="bg-BG" sz="1800" b="1" dirty="0"/>
              <a:t>Заглавие на таблица 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&lt;table border="1"&gt;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 </a:t>
            </a:r>
            <a:r>
              <a:rPr lang="en-US" sz="1800" dirty="0">
                <a:solidFill>
                  <a:srgbClr val="C00000"/>
                </a:solidFill>
              </a:rPr>
              <a:t>&lt;caption&gt;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This is table caption&lt;/caption&gt;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 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r>
              <a:rPr lang="bg-BG" sz="1800" dirty="0">
                <a:solidFill>
                  <a:schemeClr val="tx2">
                    <a:lumMod val="75000"/>
                  </a:schemeClr>
                </a:solidFill>
              </a:rPr>
              <a:t> ...</a:t>
            </a:r>
            <a:endParaRPr lang="en-US" sz="18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5" name="Picture 4"/>
          <p:cNvPicPr/>
          <p:nvPr/>
        </p:nvPicPr>
        <p:blipFill>
          <a:blip r:embed="rId2" cstate="print"/>
          <a:srcRect l="17355" t="55581" r="66822" b="32346"/>
          <a:stretch>
            <a:fillRect/>
          </a:stretch>
        </p:blipFill>
        <p:spPr bwMode="auto">
          <a:xfrm>
            <a:off x="6660232" y="3861048"/>
            <a:ext cx="2483768" cy="13044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28</a:t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5896" y="0"/>
            <a:ext cx="5508104" cy="836712"/>
          </a:xfrm>
        </p:spPr>
        <p:txBody>
          <a:bodyPr/>
          <a:lstStyle/>
          <a:p>
            <a:r>
              <a:rPr lang="bg-BG" dirty="0"/>
              <a:t>По-сложни т</a:t>
            </a:r>
            <a:r>
              <a:rPr lang="en-US" dirty="0"/>
              <a:t>a</a:t>
            </a:r>
            <a:r>
              <a:rPr lang="bg-BG" dirty="0"/>
              <a:t>блици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-72008"/>
            <a:ext cx="3168352" cy="6957392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&lt;h4&gt;Cell that spans two columns:&lt;/h4&gt;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&lt;table border="1"&gt;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 &lt;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th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&gt;Name&lt;/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th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 &lt;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th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rgbClr val="C00000"/>
                </a:solidFill>
              </a:rPr>
              <a:t>colspan</a:t>
            </a:r>
            <a:r>
              <a:rPr lang="en-US" sz="1400" dirty="0">
                <a:solidFill>
                  <a:srgbClr val="C00000"/>
                </a:solidFill>
              </a:rPr>
              <a:t>="2"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&gt;Telephone&lt;/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th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&lt;/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 &lt;td&gt;Bill Gates&lt;/td&gt;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 &lt;td&gt;555 77 854&lt;/td&gt;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 &lt;td&gt;555 77 855&lt;/td&gt;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&lt;/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&lt;/table&gt;</a:t>
            </a:r>
          </a:p>
          <a:p>
            <a:pPr>
              <a:buNone/>
            </a:pPr>
            <a:endParaRPr lang="bg-BG" sz="1400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&lt;h4&gt;Cell that spans two rows:&lt;/h4&gt;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&lt;table border="1"&gt;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 &lt;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th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&gt;First Name:&lt;/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th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 &lt;td&gt;Bill Gates&lt;/td&gt;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&lt;/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 &lt;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th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rgbClr val="C00000"/>
                </a:solidFill>
              </a:rPr>
              <a:t>rowspan</a:t>
            </a:r>
            <a:r>
              <a:rPr lang="en-US" sz="1400" dirty="0">
                <a:solidFill>
                  <a:srgbClr val="C00000"/>
                </a:solidFill>
              </a:rPr>
              <a:t>="2"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&gt;Telephone:&lt;/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th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 &lt;td&gt;555 77 854&lt;/td&gt;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&lt;/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 &lt;td&gt;555 77 855&lt;/td&gt;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&lt;/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&lt;/table&gt;</a:t>
            </a:r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 l="50711" t="33485" r="23646" b="23579"/>
          <a:stretch>
            <a:fillRect/>
          </a:stretch>
        </p:blipFill>
        <p:spPr bwMode="auto">
          <a:xfrm>
            <a:off x="4427984" y="3068960"/>
            <a:ext cx="4505358" cy="36062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29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r>
              <a:rPr lang="bg-BG" dirty="0"/>
              <a:t>Текстове (параграфи, заглавия и списъци). Хипервръзки. Изображения. Таблици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778098"/>
          </a:xfrm>
        </p:spPr>
        <p:txBody>
          <a:bodyPr>
            <a:normAutofit fontScale="90000"/>
          </a:bodyPr>
          <a:lstStyle/>
          <a:p>
            <a:r>
              <a:rPr lang="bg-BG" dirty="0"/>
              <a:t>Таблици съдържащи други елементи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48680"/>
            <a:ext cx="3491880" cy="630932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&lt;table border="1"&gt;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 &lt;td&gt;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  &lt;p&gt;This is a paragraph&lt;/p&gt;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  &lt;p&gt;This is another paragraph&lt;/p&gt;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 &lt;/td&gt;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 &lt;td&gt;This cell contains a table: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  &lt;table border="1"&gt;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  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    &lt;td&gt;A&lt;/td&gt;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    &lt;td&gt;B&lt;/td&gt;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  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  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    &lt;td&gt;C&lt;/td&gt;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    &lt;td&gt;D&lt;/td&gt;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  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  &lt;/table&gt;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 &lt;/td&gt;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endParaRPr lang="en-US" sz="1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491880" y="620688"/>
            <a:ext cx="3034680" cy="62373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&lt;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tr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&lt;td&gt;This cell contains a list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&lt;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ul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&lt;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li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&gt;apples&lt;/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li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&lt;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li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&gt;bananas&lt;/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li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&lt;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li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&gt;pineapples&lt;/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li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&lt;/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ul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&lt;/td&gt;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&lt;td&gt;HELLO&lt;/td&gt;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&lt;/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tr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&lt;/table&gt;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 cstate="print"/>
          <a:srcRect l="51031" t="31207" r="11603" b="30502"/>
          <a:stretch>
            <a:fillRect/>
          </a:stretch>
        </p:blipFill>
        <p:spPr bwMode="auto">
          <a:xfrm>
            <a:off x="5292081" y="4149080"/>
            <a:ext cx="3851920" cy="2708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30</a:t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5144" y="476672"/>
            <a:ext cx="4618856" cy="706090"/>
          </a:xfrm>
        </p:spPr>
        <p:txBody>
          <a:bodyPr>
            <a:normAutofit fontScale="90000"/>
          </a:bodyPr>
          <a:lstStyle/>
          <a:p>
            <a:r>
              <a:rPr lang="bg-BG" dirty="0"/>
              <a:t>Таблици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496" y="44624"/>
            <a:ext cx="8064896" cy="6813376"/>
          </a:xfrm>
        </p:spPr>
        <p:txBody>
          <a:bodyPr>
            <a:noAutofit/>
          </a:bodyPr>
          <a:lstStyle/>
          <a:p>
            <a:r>
              <a:rPr lang="bg-BG" sz="1600" dirty="0"/>
              <a:t>Поставяне на разстояние от съдържанието на клетката до рамката чрез </a:t>
            </a:r>
            <a:r>
              <a:rPr lang="en-US" sz="1600" dirty="0" err="1">
                <a:solidFill>
                  <a:srgbClr val="C00000"/>
                </a:solidFill>
              </a:rPr>
              <a:t>cellpadding</a:t>
            </a:r>
            <a:endParaRPr lang="en-US" sz="1600" dirty="0">
              <a:solidFill>
                <a:srgbClr val="C00000"/>
              </a:solidFill>
            </a:endParaRPr>
          </a:p>
          <a:p>
            <a:pPr>
              <a:buNone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&lt;table border="1" </a:t>
            </a:r>
            <a:r>
              <a:rPr lang="bg-BG" sz="16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lumMod val="75000"/>
                  </a:schemeClr>
                </a:solidFill>
              </a:rPr>
              <a:t>cellpadding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="10"&gt;</a:t>
            </a:r>
          </a:p>
          <a:p>
            <a:pPr>
              <a:buNone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6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  &lt;td&gt;First&lt;/td&gt;</a:t>
            </a:r>
          </a:p>
          <a:p>
            <a:pPr>
              <a:buNone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  &lt;td&gt;Row&lt;/td&gt;</a:t>
            </a:r>
          </a:p>
          <a:p>
            <a:pPr>
              <a:buNone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&lt;/</a:t>
            </a:r>
            <a:r>
              <a:rPr lang="en-US" sz="16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&gt;   </a:t>
            </a:r>
          </a:p>
          <a:p>
            <a:pPr>
              <a:buNone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6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  &lt;td&gt;Second&lt;/td&gt;</a:t>
            </a:r>
          </a:p>
          <a:p>
            <a:pPr>
              <a:buNone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  &lt;td&gt;Row&lt;/td&gt;</a:t>
            </a:r>
          </a:p>
          <a:p>
            <a:pPr>
              <a:buNone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&lt;/</a:t>
            </a:r>
            <a:r>
              <a:rPr lang="en-US" sz="16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&lt;/table&gt;</a:t>
            </a:r>
            <a:endParaRPr lang="bg-BG" sz="1600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endParaRPr lang="bg-BG" sz="16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bg-BG" sz="1600" dirty="0"/>
              <a:t>Поставяне на разстояние между клетките чрез </a:t>
            </a:r>
            <a:r>
              <a:rPr lang="en-US" sz="1600" dirty="0" err="1">
                <a:solidFill>
                  <a:srgbClr val="C00000"/>
                </a:solidFill>
              </a:rPr>
              <a:t>cellspacing</a:t>
            </a:r>
            <a:endParaRPr lang="bg-BG" sz="1600" dirty="0">
              <a:solidFill>
                <a:srgbClr val="C00000"/>
              </a:solidFill>
            </a:endParaRPr>
          </a:p>
          <a:p>
            <a:pPr>
              <a:buNone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&lt;table border="1" </a:t>
            </a:r>
            <a:r>
              <a:rPr lang="en-US" sz="1600" dirty="0" err="1">
                <a:solidFill>
                  <a:schemeClr val="tx2">
                    <a:lumMod val="75000"/>
                  </a:schemeClr>
                </a:solidFill>
              </a:rPr>
              <a:t>cellspacing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="10"&gt;</a:t>
            </a:r>
          </a:p>
          <a:p>
            <a:pPr>
              <a:buNone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6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  &lt;td&gt;First&lt;/td&gt;</a:t>
            </a:r>
          </a:p>
          <a:p>
            <a:pPr>
              <a:buNone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  &lt;td&gt;Row&lt;/td&gt;</a:t>
            </a:r>
          </a:p>
          <a:p>
            <a:pPr>
              <a:buNone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&lt;/</a:t>
            </a:r>
            <a:r>
              <a:rPr lang="en-US" sz="16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6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  &lt;td&gt;Second&lt;/td&gt;</a:t>
            </a:r>
          </a:p>
          <a:p>
            <a:pPr>
              <a:buNone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  &lt;td&gt;Row&lt;/td&gt;</a:t>
            </a:r>
          </a:p>
          <a:p>
            <a:pPr>
              <a:buNone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&lt;/</a:t>
            </a:r>
            <a:r>
              <a:rPr lang="en-US" sz="16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</a:rPr>
              <a:t>&lt;/table&gt;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31</a:t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5184" y="0"/>
            <a:ext cx="4258816" cy="1143000"/>
          </a:xfrm>
        </p:spPr>
        <p:txBody>
          <a:bodyPr/>
          <a:lstStyle/>
          <a:p>
            <a:r>
              <a:rPr lang="bg-BG" dirty="0"/>
              <a:t>Таблици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6056" y="1628800"/>
            <a:ext cx="3744416" cy="4525963"/>
          </a:xfrm>
        </p:spPr>
        <p:txBody>
          <a:bodyPr>
            <a:normAutofit/>
          </a:bodyPr>
          <a:lstStyle/>
          <a:p>
            <a:r>
              <a:rPr lang="bg-BG" sz="1800" dirty="0"/>
              <a:t>Групиране за да се приложи различен формат чрез </a:t>
            </a:r>
            <a:r>
              <a:rPr lang="en-US" sz="1800" dirty="0">
                <a:solidFill>
                  <a:srgbClr val="C00000"/>
                </a:solidFill>
              </a:rPr>
              <a:t>&lt;</a:t>
            </a:r>
            <a:r>
              <a:rPr lang="en-US" sz="1800" dirty="0" err="1">
                <a:solidFill>
                  <a:srgbClr val="C00000"/>
                </a:solidFill>
              </a:rPr>
              <a:t>colgroup</a:t>
            </a:r>
            <a:r>
              <a:rPr lang="en-US" sz="1800" dirty="0">
                <a:solidFill>
                  <a:srgbClr val="C00000"/>
                </a:solidFill>
              </a:rPr>
              <a:t>&gt; </a:t>
            </a:r>
            <a:r>
              <a:rPr lang="bg-BG" sz="1800" dirty="0"/>
              <a:t>и </a:t>
            </a:r>
            <a:r>
              <a:rPr lang="en-US" sz="1800" dirty="0">
                <a:solidFill>
                  <a:srgbClr val="C00000"/>
                </a:solidFill>
              </a:rPr>
              <a:t>&lt;</a:t>
            </a:r>
            <a:r>
              <a:rPr lang="en-US" sz="1800" dirty="0" err="1">
                <a:solidFill>
                  <a:srgbClr val="C00000"/>
                </a:solidFill>
              </a:rPr>
              <a:t>col</a:t>
            </a:r>
            <a:r>
              <a:rPr lang="en-US" sz="1800" dirty="0">
                <a:solidFill>
                  <a:srgbClr val="C00000"/>
                </a:solidFill>
              </a:rPr>
              <a:t>&gt;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457200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&lt;table border="1"&gt;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&lt;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colgroup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&lt;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col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span="2" style="background-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color:red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"&gt;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&lt;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col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style="background-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color:yellow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"&gt;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&lt;/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colgroup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&lt;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&lt;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th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&gt;ISBN&lt;/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th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&lt;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th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&gt;Title&lt;/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th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&lt;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th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&gt;Price&lt;/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th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&lt;/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&lt;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&lt;td&gt;3476896&lt;/td&gt;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&lt;td&gt;My first HTML&lt;/td&gt;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&lt;td&gt;$53&lt;/td&gt;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&lt;/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&lt;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&lt;td&gt;5869207&lt;/td&gt;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&lt;td&gt;My first CSS&lt;/td&gt;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&lt;td&gt;$49&lt;/td&gt;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&lt;/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&lt;/table&gt;</a:t>
            </a:r>
          </a:p>
        </p:txBody>
      </p:sp>
      <p:pic>
        <p:nvPicPr>
          <p:cNvPr id="5" name="Picture 4"/>
          <p:cNvPicPr/>
          <p:nvPr/>
        </p:nvPicPr>
        <p:blipFill>
          <a:blip r:embed="rId2" cstate="print"/>
          <a:srcRect l="50819" t="30979" r="25345" b="53965"/>
          <a:stretch>
            <a:fillRect/>
          </a:stretch>
        </p:blipFill>
        <p:spPr bwMode="auto">
          <a:xfrm>
            <a:off x="5220072" y="3212976"/>
            <a:ext cx="3372639" cy="15035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32</a:t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61248" y="0"/>
            <a:ext cx="3682752" cy="1143000"/>
          </a:xfrm>
        </p:spPr>
        <p:txBody>
          <a:bodyPr/>
          <a:lstStyle/>
          <a:p>
            <a:r>
              <a:rPr lang="bg-BG" dirty="0"/>
              <a:t>Таблици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27984" y="1600200"/>
            <a:ext cx="4258816" cy="4525963"/>
          </a:xfrm>
        </p:spPr>
        <p:txBody>
          <a:bodyPr/>
          <a:lstStyle/>
          <a:p>
            <a:r>
              <a:rPr lang="bg-BG" dirty="0"/>
              <a:t>Групиране на </a:t>
            </a:r>
            <a:r>
              <a:rPr lang="en-US" dirty="0"/>
              <a:t>header, footer </a:t>
            </a:r>
            <a:r>
              <a:rPr lang="bg-BG" dirty="0"/>
              <a:t>и тяло чрез </a:t>
            </a:r>
            <a:r>
              <a:rPr lang="bg-BG" dirty="0">
                <a:solidFill>
                  <a:srgbClr val="C00000"/>
                </a:solidFill>
              </a:rPr>
              <a:t>&lt;</a:t>
            </a:r>
            <a:r>
              <a:rPr lang="en-US" dirty="0" err="1">
                <a:solidFill>
                  <a:srgbClr val="C00000"/>
                </a:solidFill>
              </a:rPr>
              <a:t>thead</a:t>
            </a:r>
            <a:r>
              <a:rPr lang="bg-BG" dirty="0">
                <a:solidFill>
                  <a:srgbClr val="C00000"/>
                </a:solidFill>
              </a:rPr>
              <a:t>&gt;</a:t>
            </a:r>
            <a:r>
              <a:rPr lang="bg-BG" dirty="0"/>
              <a:t>,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dirty="0">
                <a:solidFill>
                  <a:srgbClr val="C00000"/>
                </a:solidFill>
              </a:rPr>
              <a:t>&lt;</a:t>
            </a:r>
            <a:r>
              <a:rPr lang="en-US" dirty="0" err="1">
                <a:solidFill>
                  <a:srgbClr val="C00000"/>
                </a:solidFill>
              </a:rPr>
              <a:t>tfoot</a:t>
            </a:r>
            <a:r>
              <a:rPr lang="bg-BG" dirty="0">
                <a:solidFill>
                  <a:srgbClr val="C00000"/>
                </a:solidFill>
              </a:rPr>
              <a:t>&gt; </a:t>
            </a:r>
            <a:r>
              <a:rPr lang="bg-BG" dirty="0"/>
              <a:t>и </a:t>
            </a:r>
            <a:r>
              <a:rPr lang="bg-BG" dirty="0">
                <a:solidFill>
                  <a:srgbClr val="C00000"/>
                </a:solidFill>
              </a:rPr>
              <a:t>&lt;</a:t>
            </a:r>
            <a:r>
              <a:rPr lang="en-US" dirty="0" err="1">
                <a:solidFill>
                  <a:srgbClr val="C00000"/>
                </a:solidFill>
              </a:rPr>
              <a:t>tbody</a:t>
            </a:r>
            <a:r>
              <a:rPr lang="bg-BG" dirty="0">
                <a:solidFill>
                  <a:srgbClr val="C00000"/>
                </a:solidFill>
              </a:rPr>
              <a:t>&gt;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&lt;head&gt;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&lt;style type="text/</a:t>
            </a:r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css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"&gt;</a:t>
            </a:r>
          </a:p>
          <a:p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thead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{</a:t>
            </a:r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color:green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;}</a:t>
            </a:r>
          </a:p>
          <a:p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tbody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{</a:t>
            </a:r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color:blue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;}</a:t>
            </a:r>
          </a:p>
          <a:p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tfoot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{</a:t>
            </a:r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color:red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;}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&lt;/style&gt;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&lt;/head&gt;</a:t>
            </a:r>
          </a:p>
          <a:p>
            <a:endParaRPr lang="bg-BG" sz="13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&lt;body&gt;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&lt;table border="1"&gt;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 &lt;</a:t>
            </a:r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thead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   &lt;</a:t>
            </a:r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     &lt;</a:t>
            </a:r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th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&gt;Month&lt;/</a:t>
            </a:r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th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     &lt;</a:t>
            </a:r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th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&gt;Savings&lt;/</a:t>
            </a:r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th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   &lt;/</a:t>
            </a:r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 &lt;/</a:t>
            </a:r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thead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 &lt;</a:t>
            </a:r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tfoot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   &lt;</a:t>
            </a:r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     &lt;td&gt;Sum&lt;/td&gt;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     &lt;td&gt;$180&lt;/td&gt;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   &lt;/</a:t>
            </a:r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 &lt;/</a:t>
            </a:r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tfoot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 &lt;</a:t>
            </a:r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tbody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   &lt;</a:t>
            </a:r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     &lt;td&gt;January&lt;/td&gt;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     &lt;td&gt;$100&lt;/td&gt;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   &lt;/</a:t>
            </a:r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   &lt;</a:t>
            </a:r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     &lt;td&gt;February&lt;/td&gt;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     &lt;td&gt;$80&lt;/td&gt;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   &lt;/</a:t>
            </a:r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tr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  &lt;/</a:t>
            </a:r>
            <a:r>
              <a:rPr lang="en-US" sz="1300" dirty="0" err="1">
                <a:solidFill>
                  <a:schemeClr val="tx2">
                    <a:lumMod val="75000"/>
                  </a:schemeClr>
                </a:solidFill>
              </a:rPr>
              <a:t>tbody</a:t>
            </a:r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&lt;/table&gt;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&lt;/body&gt;</a:t>
            </a:r>
          </a:p>
        </p:txBody>
      </p:sp>
      <p:pic>
        <p:nvPicPr>
          <p:cNvPr id="5" name="Picture 4"/>
          <p:cNvPicPr/>
          <p:nvPr/>
        </p:nvPicPr>
        <p:blipFill>
          <a:blip r:embed="rId2" cstate="print"/>
          <a:srcRect l="50853" t="31435" r="34892" b="49715"/>
          <a:stretch>
            <a:fillRect/>
          </a:stretch>
        </p:blipFill>
        <p:spPr bwMode="auto">
          <a:xfrm>
            <a:off x="6993533" y="4851496"/>
            <a:ext cx="2150467" cy="20065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33</a:t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634082"/>
          </a:xfrm>
        </p:spPr>
        <p:txBody>
          <a:bodyPr>
            <a:normAutofit fontScale="90000"/>
          </a:bodyPr>
          <a:lstStyle/>
          <a:p>
            <a:r>
              <a:rPr lang="bg-BG" dirty="0"/>
              <a:t>Списъци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686800" cy="6309320"/>
          </a:xfrm>
        </p:spPr>
        <p:txBody>
          <a:bodyPr>
            <a:noAutofit/>
          </a:bodyPr>
          <a:lstStyle/>
          <a:p>
            <a:r>
              <a:rPr lang="bg-BG" sz="1800" b="1" dirty="0"/>
              <a:t>Неподредени списъци </a:t>
            </a:r>
            <a:r>
              <a:rPr lang="bg-BG" sz="1800" dirty="0"/>
              <a:t>- </a:t>
            </a:r>
            <a:r>
              <a:rPr lang="en-US" sz="1800" dirty="0">
                <a:solidFill>
                  <a:srgbClr val="C00000"/>
                </a:solidFill>
              </a:rPr>
              <a:t>&lt;</a:t>
            </a:r>
            <a:r>
              <a:rPr lang="en-US" sz="1800" dirty="0" err="1">
                <a:solidFill>
                  <a:srgbClr val="C00000"/>
                </a:solidFill>
              </a:rPr>
              <a:t>ul</a:t>
            </a:r>
            <a:r>
              <a:rPr lang="en-US" sz="1800" dirty="0">
                <a:solidFill>
                  <a:srgbClr val="C00000"/>
                </a:solidFill>
              </a:rPr>
              <a:t>&gt; </a:t>
            </a:r>
            <a:r>
              <a:rPr lang="bg-BG" sz="1800" dirty="0">
                <a:solidFill>
                  <a:srgbClr val="C00000"/>
                </a:solidFill>
              </a:rPr>
              <a:t> </a:t>
            </a:r>
            <a:r>
              <a:rPr lang="bg-BG" sz="1800" dirty="0"/>
              <a:t>и </a:t>
            </a:r>
            <a:r>
              <a:rPr lang="en-US" sz="1800" dirty="0">
                <a:solidFill>
                  <a:srgbClr val="C00000"/>
                </a:solidFill>
              </a:rPr>
              <a:t>&lt;</a:t>
            </a:r>
            <a:r>
              <a:rPr lang="en-US" sz="1800" dirty="0" err="1">
                <a:solidFill>
                  <a:srgbClr val="C00000"/>
                </a:solidFill>
              </a:rPr>
              <a:t>li</a:t>
            </a:r>
            <a:r>
              <a:rPr lang="en-US" sz="1800" dirty="0">
                <a:solidFill>
                  <a:srgbClr val="C00000"/>
                </a:solidFill>
              </a:rPr>
              <a:t>&gt; </a:t>
            </a:r>
            <a:r>
              <a:rPr lang="bg-BG" sz="1800" dirty="0">
                <a:solidFill>
                  <a:srgbClr val="C00000"/>
                </a:solidFill>
              </a:rPr>
              <a:t> </a:t>
            </a:r>
            <a:r>
              <a:rPr lang="bg-BG" sz="1800" dirty="0"/>
              <a:t>(с булети)</a:t>
            </a:r>
          </a:p>
          <a:p>
            <a:pPr>
              <a:buNone/>
            </a:pPr>
            <a:r>
              <a:rPr lang="bg-BG" sz="1800" dirty="0"/>
              <a:t>	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ul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r>
              <a:rPr lang="bg-BG" sz="1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li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&gt;Coffee&lt;/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li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li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&gt;Milk&lt;/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li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ul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 </a:t>
            </a:r>
          </a:p>
          <a:p>
            <a:r>
              <a:rPr lang="bg-BG" sz="1800" b="1" dirty="0"/>
              <a:t>Подредени списъци</a:t>
            </a:r>
            <a:r>
              <a:rPr lang="en-US" sz="1800" b="1" dirty="0"/>
              <a:t> </a:t>
            </a:r>
            <a:r>
              <a:rPr lang="en-US" sz="1800" dirty="0"/>
              <a:t>–</a:t>
            </a:r>
            <a:r>
              <a:rPr lang="en-US" sz="1800" b="1" dirty="0"/>
              <a:t> </a:t>
            </a:r>
            <a:r>
              <a:rPr lang="en-US" sz="1800" dirty="0">
                <a:solidFill>
                  <a:srgbClr val="C00000"/>
                </a:solidFill>
              </a:rPr>
              <a:t>&lt;</a:t>
            </a:r>
            <a:r>
              <a:rPr lang="en-US" sz="1800" dirty="0" err="1">
                <a:solidFill>
                  <a:srgbClr val="C00000"/>
                </a:solidFill>
              </a:rPr>
              <a:t>ol</a:t>
            </a:r>
            <a:r>
              <a:rPr lang="en-US" sz="1800" dirty="0">
                <a:solidFill>
                  <a:srgbClr val="C00000"/>
                </a:solidFill>
              </a:rPr>
              <a:t>&gt; </a:t>
            </a:r>
            <a:r>
              <a:rPr lang="bg-BG" sz="1800" dirty="0"/>
              <a:t>и </a:t>
            </a:r>
            <a:r>
              <a:rPr lang="en-US" sz="1800" dirty="0">
                <a:solidFill>
                  <a:srgbClr val="C00000"/>
                </a:solidFill>
              </a:rPr>
              <a:t>&lt;</a:t>
            </a:r>
            <a:r>
              <a:rPr lang="en-US" sz="1800" dirty="0" err="1">
                <a:solidFill>
                  <a:srgbClr val="C00000"/>
                </a:solidFill>
              </a:rPr>
              <a:t>li</a:t>
            </a:r>
            <a:r>
              <a:rPr lang="en-US" sz="1800" dirty="0">
                <a:solidFill>
                  <a:srgbClr val="C00000"/>
                </a:solidFill>
              </a:rPr>
              <a:t>&gt;</a:t>
            </a:r>
            <a:r>
              <a:rPr lang="bg-BG" sz="1800" dirty="0">
                <a:solidFill>
                  <a:srgbClr val="C00000"/>
                </a:solidFill>
              </a:rPr>
              <a:t> </a:t>
            </a:r>
            <a:r>
              <a:rPr lang="bg-BG" sz="1800" dirty="0"/>
              <a:t>(с номерация)</a:t>
            </a:r>
            <a:endParaRPr lang="en-US" sz="1800" dirty="0"/>
          </a:p>
          <a:p>
            <a:pPr>
              <a:buNone/>
            </a:pPr>
            <a:r>
              <a:rPr lang="bg-BG" sz="1800" dirty="0"/>
              <a:t>	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ol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li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&gt;Coffee&lt;/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li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r>
              <a:rPr lang="bg-BG" sz="1800" dirty="0">
                <a:solidFill>
                  <a:schemeClr val="tx2">
                    <a:lumMod val="75000"/>
                  </a:schemeClr>
                </a:solidFill>
              </a:rPr>
              <a:t>			1.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Coffee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li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&gt;Milk&lt;/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li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			2. Milk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ol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 </a:t>
            </a:r>
          </a:p>
          <a:p>
            <a:r>
              <a:rPr lang="bg-BG" sz="1800" b="1" dirty="0"/>
              <a:t>Описателни списъци </a:t>
            </a:r>
            <a:r>
              <a:rPr lang="bg-BG" sz="1800" dirty="0"/>
              <a:t>(списък с имена и техни описания) - 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C00000"/>
                </a:solidFill>
              </a:rPr>
              <a:t>&lt;dl&gt;</a:t>
            </a:r>
            <a:r>
              <a:rPr lang="bg-BG" sz="1800" dirty="0"/>
              <a:t>, </a:t>
            </a:r>
            <a:r>
              <a:rPr lang="en-US" sz="1800" dirty="0">
                <a:solidFill>
                  <a:srgbClr val="C00000"/>
                </a:solidFill>
              </a:rPr>
              <a:t>&lt;</a:t>
            </a:r>
            <a:r>
              <a:rPr lang="en-US" sz="1800" dirty="0" err="1">
                <a:solidFill>
                  <a:srgbClr val="C00000"/>
                </a:solidFill>
              </a:rPr>
              <a:t>dt</a:t>
            </a:r>
            <a:r>
              <a:rPr lang="en-US" sz="1800" dirty="0">
                <a:solidFill>
                  <a:srgbClr val="C00000"/>
                </a:solidFill>
              </a:rPr>
              <a:t>&gt; </a:t>
            </a:r>
            <a:r>
              <a:rPr lang="bg-BG" sz="1800" dirty="0"/>
              <a:t>и </a:t>
            </a:r>
            <a:r>
              <a:rPr lang="en-US" sz="1800" dirty="0">
                <a:solidFill>
                  <a:srgbClr val="C00000"/>
                </a:solidFill>
              </a:rPr>
              <a:t>&lt;</a:t>
            </a:r>
            <a:r>
              <a:rPr lang="en-US" sz="1800" dirty="0" err="1">
                <a:solidFill>
                  <a:srgbClr val="C00000"/>
                </a:solidFill>
              </a:rPr>
              <a:t>dd</a:t>
            </a:r>
            <a:r>
              <a:rPr lang="en-US" sz="1800" dirty="0">
                <a:solidFill>
                  <a:srgbClr val="C00000"/>
                </a:solidFill>
              </a:rPr>
              <a:t>&gt;</a:t>
            </a:r>
          </a:p>
          <a:p>
            <a:pPr>
              <a:buNone/>
            </a:pPr>
            <a:r>
              <a:rPr lang="bg-BG" sz="1800" dirty="0"/>
              <a:t>	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&lt;dl&gt;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dt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&gt;Coffee&lt;/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dt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r>
              <a:rPr lang="bg-BG" sz="1800" dirty="0">
                <a:solidFill>
                  <a:schemeClr val="tx2">
                    <a:lumMod val="75000"/>
                  </a:schemeClr>
                </a:solidFill>
              </a:rPr>
              <a:t>			</a:t>
            </a:r>
            <a:r>
              <a:rPr lang="en-US" sz="1800" dirty="0"/>
              <a:t>Coffee</a:t>
            </a:r>
            <a:endParaRPr lang="bg-BG" sz="1800" dirty="0"/>
          </a:p>
          <a:p>
            <a:pPr>
              <a:buNone/>
            </a:pPr>
            <a:r>
              <a:rPr lang="bg-BG" sz="1800" dirty="0">
                <a:solidFill>
                  <a:schemeClr val="tx2">
                    <a:lumMod val="75000"/>
                  </a:schemeClr>
                </a:solidFill>
              </a:rPr>
              <a:t>	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dd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&gt;- black hot drink&lt;/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dd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r>
              <a:rPr lang="en-US" sz="1800" dirty="0"/>
              <a:t> </a:t>
            </a:r>
            <a:r>
              <a:rPr lang="bg-BG" sz="1800" dirty="0"/>
              <a:t>		         </a:t>
            </a:r>
            <a:r>
              <a:rPr lang="en-US" sz="1800" dirty="0"/>
              <a:t>black hot drink 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dt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&gt;Milk&lt;/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dt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r>
              <a:rPr lang="bg-BG" sz="1800" dirty="0">
                <a:solidFill>
                  <a:schemeClr val="tx2">
                    <a:lumMod val="75000"/>
                  </a:schemeClr>
                </a:solidFill>
              </a:rPr>
              <a:t>				</a:t>
            </a:r>
            <a:r>
              <a:rPr lang="en-US" sz="1800" dirty="0"/>
              <a:t>Milk</a:t>
            </a:r>
            <a:br>
              <a:rPr lang="en-US" sz="18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dd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&gt;- white cold drink&lt;/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dd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  <a:r>
              <a:rPr lang="bg-BG" sz="1800" dirty="0">
                <a:solidFill>
                  <a:schemeClr val="tx2">
                    <a:lumMod val="75000"/>
                  </a:schemeClr>
                </a:solidFill>
              </a:rPr>
              <a:t>		         </a:t>
            </a:r>
            <a:r>
              <a:rPr lang="en-US" sz="1800" dirty="0"/>
              <a:t>white cold drink </a:t>
            </a:r>
            <a:endParaRPr lang="bg-BG" sz="1800" dirty="0"/>
          </a:p>
          <a:p>
            <a:pPr>
              <a:buNone/>
            </a:pPr>
            <a:r>
              <a:rPr lang="bg-BG" sz="1800" dirty="0">
                <a:solidFill>
                  <a:schemeClr val="tx2">
                    <a:lumMod val="75000"/>
                  </a:schemeClr>
                </a:solidFill>
              </a:rPr>
              <a:t>	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&lt;/dl&gt; </a:t>
            </a:r>
            <a:endParaRPr lang="bg-BG" sz="1800" dirty="0"/>
          </a:p>
          <a:p>
            <a:r>
              <a:rPr lang="bg-BG" sz="1800" dirty="0"/>
              <a:t>В елемент на списък може да се постави: текст, край на ред, изображение, хипервръзка, списък и др.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34</a:t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Видове подредени списъци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ol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type="A"&gt;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li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&gt;Apples&lt;/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li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			</a:t>
            </a:r>
            <a:r>
              <a:rPr lang="en-US" sz="1800" dirty="0"/>
              <a:t>A. Apples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li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&gt;Bananas&lt;/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li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			</a:t>
            </a:r>
            <a:r>
              <a:rPr lang="en-US" sz="1800" dirty="0"/>
              <a:t>B. Bananas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ol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  </a:t>
            </a:r>
          </a:p>
          <a:p>
            <a:endParaRPr lang="en-US" sz="1800" dirty="0"/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ol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type="a"&gt;</a:t>
            </a:r>
          </a:p>
          <a:p>
            <a:pPr>
              <a:buNone/>
            </a:pPr>
            <a:r>
              <a:rPr lang="en-US" sz="1800" dirty="0"/>
              <a:t>a. Apples</a:t>
            </a:r>
          </a:p>
          <a:p>
            <a:pPr>
              <a:buNone/>
            </a:pPr>
            <a:r>
              <a:rPr lang="en-US" sz="1800" dirty="0"/>
              <a:t>b. Bananas</a:t>
            </a:r>
          </a:p>
          <a:p>
            <a:endParaRPr lang="en-US" sz="1800" dirty="0"/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ol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type="I"&gt;</a:t>
            </a:r>
          </a:p>
          <a:p>
            <a:pPr>
              <a:buNone/>
            </a:pPr>
            <a:r>
              <a:rPr lang="en-US" sz="1800" dirty="0"/>
              <a:t>I. Apples</a:t>
            </a:r>
          </a:p>
          <a:p>
            <a:pPr>
              <a:buNone/>
            </a:pPr>
            <a:r>
              <a:rPr lang="en-US" sz="1800" dirty="0"/>
              <a:t>II. Bananas</a:t>
            </a:r>
          </a:p>
          <a:p>
            <a:endParaRPr lang="en-US" sz="1800" dirty="0"/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ol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type="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“&gt;</a:t>
            </a:r>
          </a:p>
          <a:p>
            <a:pPr marL="400050" indent="-400050">
              <a:buNone/>
            </a:pPr>
            <a:r>
              <a:rPr lang="en-US" sz="1800" dirty="0" err="1"/>
              <a:t>i</a:t>
            </a:r>
            <a:r>
              <a:rPr lang="en-US" sz="1800" dirty="0"/>
              <a:t>. Apples</a:t>
            </a:r>
          </a:p>
          <a:p>
            <a:pPr marL="400050" indent="-400050">
              <a:buNone/>
            </a:pPr>
            <a:r>
              <a:rPr lang="en-US" sz="1800" dirty="0"/>
              <a:t>ii. Bananas</a:t>
            </a:r>
            <a:endParaRPr lang="en-US" sz="1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35</a:t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Видове неподредени списъци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1800" dirty="0"/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ul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style="list-style-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type:disc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"&gt;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li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&gt;Apples&lt;/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li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li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&gt;Bananas&lt;/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li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&lt;/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ul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&gt;  </a:t>
            </a: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endParaRPr lang="bg-BG" sz="18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1800" dirty="0"/>
              <a:t>Apples</a:t>
            </a:r>
          </a:p>
          <a:p>
            <a:r>
              <a:rPr lang="en-US" sz="1800" dirty="0"/>
              <a:t>Bananas</a:t>
            </a:r>
            <a:endParaRPr lang="bg-BG" sz="1800" dirty="0"/>
          </a:p>
          <a:p>
            <a:pPr>
              <a:buNone/>
            </a:pPr>
            <a:endParaRPr lang="bg-BG" sz="1800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ul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style="list-style-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type:circle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"&gt;</a:t>
            </a:r>
          </a:p>
          <a:p>
            <a:pPr>
              <a:buFont typeface="Courier New" pitchFamily="49" charset="0"/>
              <a:buChar char="o"/>
            </a:pPr>
            <a:r>
              <a:rPr lang="en-US" sz="1800" dirty="0"/>
              <a:t>Apples</a:t>
            </a:r>
          </a:p>
          <a:p>
            <a:pPr>
              <a:buFont typeface="Courier New" pitchFamily="49" charset="0"/>
              <a:buChar char="o"/>
            </a:pPr>
            <a:r>
              <a:rPr lang="en-US" sz="1800" dirty="0"/>
              <a:t>Bananas</a:t>
            </a:r>
            <a:endParaRPr lang="bg-BG" sz="1800" dirty="0"/>
          </a:p>
          <a:p>
            <a:endParaRPr lang="en-US" sz="1800" dirty="0"/>
          </a:p>
          <a:p>
            <a:pPr>
              <a:buNone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&lt;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ul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 style="list-style-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</a:rPr>
              <a:t>type:square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“&gt;</a:t>
            </a:r>
            <a:endParaRPr lang="bg-BG" sz="1800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Font typeface="Wingdings" pitchFamily="2" charset="2"/>
              <a:buChar char="§"/>
            </a:pPr>
            <a:r>
              <a:rPr lang="en-US" sz="1800" dirty="0"/>
              <a:t>Apples</a:t>
            </a:r>
          </a:p>
          <a:p>
            <a:pPr>
              <a:buFont typeface="Wingdings" pitchFamily="2" charset="2"/>
              <a:buChar char="§"/>
            </a:pPr>
            <a:r>
              <a:rPr lang="en-US" sz="1800" dirty="0"/>
              <a:t>Bananas</a:t>
            </a:r>
            <a:endParaRPr lang="en-US" sz="1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36</a:t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Влагане на списъци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682752" cy="45259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it-IT" sz="1800" dirty="0">
                <a:solidFill>
                  <a:schemeClr val="tx2">
                    <a:lumMod val="75000"/>
                  </a:schemeClr>
                </a:solidFill>
              </a:rPr>
              <a:t>&lt;ul&gt;</a:t>
            </a:r>
          </a:p>
          <a:p>
            <a:pPr>
              <a:buNone/>
            </a:pPr>
            <a:r>
              <a:rPr lang="it-IT" sz="1800" dirty="0">
                <a:solidFill>
                  <a:schemeClr val="tx2">
                    <a:lumMod val="75000"/>
                  </a:schemeClr>
                </a:solidFill>
              </a:rPr>
              <a:t>  &lt;li&gt;Coffee&lt;/li&gt;</a:t>
            </a:r>
          </a:p>
          <a:p>
            <a:pPr>
              <a:buNone/>
            </a:pPr>
            <a:r>
              <a:rPr lang="it-IT" sz="1800" dirty="0">
                <a:solidFill>
                  <a:schemeClr val="tx2">
                    <a:lumMod val="75000"/>
                  </a:schemeClr>
                </a:solidFill>
              </a:rPr>
              <a:t>  &lt;li&gt;Tea</a:t>
            </a:r>
          </a:p>
          <a:p>
            <a:pPr>
              <a:buNone/>
            </a:pPr>
            <a:r>
              <a:rPr lang="it-IT" sz="1800" dirty="0">
                <a:solidFill>
                  <a:schemeClr val="tx2">
                    <a:lumMod val="75000"/>
                  </a:schemeClr>
                </a:solidFill>
              </a:rPr>
              <a:t>    &lt;ul&gt;</a:t>
            </a:r>
          </a:p>
          <a:p>
            <a:pPr>
              <a:buNone/>
            </a:pPr>
            <a:r>
              <a:rPr lang="it-IT" sz="1800" dirty="0">
                <a:solidFill>
                  <a:schemeClr val="tx2">
                    <a:lumMod val="75000"/>
                  </a:schemeClr>
                </a:solidFill>
              </a:rPr>
              <a:t>    &lt;li&gt;Black tea&lt;/li&gt;</a:t>
            </a:r>
          </a:p>
          <a:p>
            <a:pPr>
              <a:buNone/>
            </a:pPr>
            <a:r>
              <a:rPr lang="it-IT" sz="1800" dirty="0">
                <a:solidFill>
                  <a:schemeClr val="tx2">
                    <a:lumMod val="75000"/>
                  </a:schemeClr>
                </a:solidFill>
              </a:rPr>
              <a:t>    &lt;li&gt;Green tea&lt;/li&gt;</a:t>
            </a:r>
          </a:p>
          <a:p>
            <a:pPr>
              <a:buNone/>
            </a:pPr>
            <a:r>
              <a:rPr lang="it-IT" sz="1800" dirty="0">
                <a:solidFill>
                  <a:schemeClr val="tx2">
                    <a:lumMod val="75000"/>
                  </a:schemeClr>
                </a:solidFill>
              </a:rPr>
              <a:t>    &lt;/ul&gt;</a:t>
            </a:r>
          </a:p>
          <a:p>
            <a:pPr>
              <a:buNone/>
            </a:pPr>
            <a:r>
              <a:rPr lang="it-IT" sz="1800" dirty="0">
                <a:solidFill>
                  <a:schemeClr val="tx2">
                    <a:lumMod val="75000"/>
                  </a:schemeClr>
                </a:solidFill>
              </a:rPr>
              <a:t>  &lt;/li&gt;</a:t>
            </a:r>
          </a:p>
          <a:p>
            <a:pPr>
              <a:buNone/>
            </a:pPr>
            <a:r>
              <a:rPr lang="it-IT" sz="1800" dirty="0">
                <a:solidFill>
                  <a:schemeClr val="tx2">
                    <a:lumMod val="75000"/>
                  </a:schemeClr>
                </a:solidFill>
              </a:rPr>
              <a:t>  &lt;li&gt;Milk&lt;/li&gt;</a:t>
            </a:r>
          </a:p>
          <a:p>
            <a:pPr>
              <a:buNone/>
            </a:pPr>
            <a:r>
              <a:rPr lang="it-IT" sz="1800" dirty="0">
                <a:solidFill>
                  <a:schemeClr val="tx2">
                    <a:lumMod val="75000"/>
                  </a:schemeClr>
                </a:solidFill>
              </a:rPr>
              <a:t>&lt;/ul&gt;</a:t>
            </a:r>
          </a:p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716016" y="1700808"/>
            <a:ext cx="36827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bg-BG" dirty="0"/>
              <a:t> </a:t>
            </a:r>
            <a:r>
              <a:rPr lang="en-US" dirty="0"/>
              <a:t>Coffee</a:t>
            </a:r>
          </a:p>
          <a:p>
            <a:pPr>
              <a:buFont typeface="Arial" pitchFamily="34" charset="0"/>
              <a:buChar char="•"/>
            </a:pPr>
            <a:r>
              <a:rPr lang="bg-BG" dirty="0"/>
              <a:t> </a:t>
            </a:r>
            <a:r>
              <a:rPr lang="en-US" dirty="0"/>
              <a:t>Tea </a:t>
            </a:r>
          </a:p>
          <a:p>
            <a:pPr lvl="1">
              <a:buFont typeface="Courier New" pitchFamily="49" charset="0"/>
              <a:buChar char="o"/>
            </a:pPr>
            <a:r>
              <a:rPr lang="bg-BG" dirty="0"/>
              <a:t> </a:t>
            </a:r>
            <a:r>
              <a:rPr lang="en-US" dirty="0"/>
              <a:t>Black tea</a:t>
            </a:r>
          </a:p>
          <a:p>
            <a:pPr lvl="1">
              <a:buFont typeface="Courier New" pitchFamily="49" charset="0"/>
              <a:buChar char="o"/>
            </a:pPr>
            <a:r>
              <a:rPr lang="bg-BG" dirty="0"/>
              <a:t> </a:t>
            </a:r>
            <a:r>
              <a:rPr lang="en-US" dirty="0"/>
              <a:t>Green tea</a:t>
            </a:r>
          </a:p>
          <a:p>
            <a:pPr>
              <a:buFont typeface="Arial" pitchFamily="34" charset="0"/>
              <a:buChar char="•"/>
            </a:pPr>
            <a:r>
              <a:rPr lang="bg-BG" dirty="0"/>
              <a:t> </a:t>
            </a:r>
            <a:r>
              <a:rPr lang="en-US" dirty="0"/>
              <a:t>Milk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37</a:t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706090"/>
          </a:xfrm>
        </p:spPr>
        <p:txBody>
          <a:bodyPr>
            <a:normAutofit fontScale="90000"/>
          </a:bodyPr>
          <a:lstStyle/>
          <a:p>
            <a:r>
              <a:rPr lang="bg-BG" dirty="0"/>
              <a:t>Цветове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48680"/>
            <a:ext cx="8686800" cy="5577483"/>
          </a:xfrm>
        </p:spPr>
        <p:txBody>
          <a:bodyPr>
            <a:normAutofit fontScale="92500" lnSpcReduction="10000"/>
          </a:bodyPr>
          <a:lstStyle/>
          <a:p>
            <a:r>
              <a:rPr lang="bg-BG" sz="1900" dirty="0"/>
              <a:t>Комбиниране на </a:t>
            </a:r>
            <a:r>
              <a:rPr lang="en-US" sz="1900" dirty="0"/>
              <a:t>RED, GREEN</a:t>
            </a:r>
            <a:r>
              <a:rPr lang="bg-BG" sz="1900" dirty="0"/>
              <a:t> и </a:t>
            </a:r>
            <a:r>
              <a:rPr lang="en-US" sz="1900" dirty="0"/>
              <a:t>BLUE</a:t>
            </a:r>
            <a:r>
              <a:rPr lang="bg-BG" sz="1900" dirty="0"/>
              <a:t> </a:t>
            </a:r>
            <a:r>
              <a:rPr lang="en-US" sz="1900" dirty="0"/>
              <a:t>(RGB)</a:t>
            </a:r>
          </a:p>
          <a:p>
            <a:r>
              <a:rPr lang="bg-BG" sz="1900" dirty="0"/>
              <a:t>Изпозват </a:t>
            </a:r>
            <a:r>
              <a:rPr lang="en-US" sz="1900" dirty="0"/>
              <a:t>hexadecimal notation (HEX)  </a:t>
            </a:r>
          </a:p>
          <a:p>
            <a:r>
              <a:rPr lang="bg-BG" sz="1900" dirty="0"/>
              <a:t>От </a:t>
            </a:r>
            <a:r>
              <a:rPr lang="en-US" sz="1900" dirty="0"/>
              <a:t>0 (HEX: 00) </a:t>
            </a:r>
            <a:r>
              <a:rPr lang="bg-BG" sz="1900" dirty="0"/>
              <a:t>до </a:t>
            </a:r>
            <a:r>
              <a:rPr lang="en-US" sz="1900" dirty="0"/>
              <a:t>255 (HEX: FF)</a:t>
            </a:r>
          </a:p>
          <a:p>
            <a:r>
              <a:rPr lang="bg-BG" sz="1900" dirty="0"/>
              <a:t>Записват се като </a:t>
            </a:r>
            <a:r>
              <a:rPr lang="en-US" sz="1900" dirty="0"/>
              <a:t>3</a:t>
            </a:r>
            <a:r>
              <a:rPr lang="bg-BG" sz="1900" dirty="0"/>
              <a:t> двойки от числа с две цифри започващи с </a:t>
            </a:r>
            <a:r>
              <a:rPr lang="en-US" sz="1900" dirty="0"/>
              <a:t># </a:t>
            </a:r>
            <a:endParaRPr lang="bg-BG" sz="1900" dirty="0"/>
          </a:p>
          <a:p>
            <a:r>
              <a:rPr lang="bg-BG" sz="1900" dirty="0"/>
              <a:t>Начини за записвне на цветовете:</a:t>
            </a:r>
          </a:p>
          <a:p>
            <a:pPr>
              <a:buNone/>
            </a:pPr>
            <a:r>
              <a:rPr lang="en-US" sz="1900" dirty="0">
                <a:solidFill>
                  <a:schemeClr val="tx2">
                    <a:lumMod val="75000"/>
                  </a:schemeClr>
                </a:solidFill>
              </a:rPr>
              <a:t>&lt;p style="background-color:#FFFF00"&gt;</a:t>
            </a:r>
          </a:p>
          <a:p>
            <a:pPr>
              <a:buNone/>
            </a:pPr>
            <a:r>
              <a:rPr lang="en-US" sz="1900" dirty="0">
                <a:solidFill>
                  <a:schemeClr val="tx2">
                    <a:lumMod val="75000"/>
                  </a:schemeClr>
                </a:solidFill>
              </a:rPr>
              <a:t>Color set by using hex value</a:t>
            </a:r>
          </a:p>
          <a:p>
            <a:pPr>
              <a:buNone/>
            </a:pPr>
            <a:r>
              <a:rPr lang="en-US" sz="1900" dirty="0">
                <a:solidFill>
                  <a:schemeClr val="tx2">
                    <a:lumMod val="75000"/>
                  </a:schemeClr>
                </a:solidFill>
              </a:rPr>
              <a:t>&lt;/p&gt;</a:t>
            </a:r>
          </a:p>
          <a:p>
            <a:pPr>
              <a:buNone/>
            </a:pPr>
            <a:r>
              <a:rPr lang="en-US" sz="1900" dirty="0">
                <a:solidFill>
                  <a:schemeClr val="tx2">
                    <a:lumMod val="75000"/>
                  </a:schemeClr>
                </a:solidFill>
              </a:rPr>
              <a:t>&lt;p style="background-</a:t>
            </a:r>
            <a:r>
              <a:rPr lang="en-US" sz="1900" dirty="0" err="1">
                <a:solidFill>
                  <a:schemeClr val="tx2">
                    <a:lumMod val="75000"/>
                  </a:schemeClr>
                </a:solidFill>
              </a:rPr>
              <a:t>color:rgb</a:t>
            </a:r>
            <a:r>
              <a:rPr lang="en-US" sz="1900" dirty="0">
                <a:solidFill>
                  <a:schemeClr val="tx2">
                    <a:lumMod val="75000"/>
                  </a:schemeClr>
                </a:solidFill>
              </a:rPr>
              <a:t>(255,255,0)"&gt;</a:t>
            </a:r>
          </a:p>
          <a:p>
            <a:pPr>
              <a:buNone/>
            </a:pPr>
            <a:r>
              <a:rPr lang="en-US" sz="1900" dirty="0">
                <a:solidFill>
                  <a:schemeClr val="tx2">
                    <a:lumMod val="75000"/>
                  </a:schemeClr>
                </a:solidFill>
              </a:rPr>
              <a:t>Color set by using </a:t>
            </a:r>
            <a:r>
              <a:rPr lang="en-US" sz="1900" dirty="0" err="1">
                <a:solidFill>
                  <a:schemeClr val="tx2">
                    <a:lumMod val="75000"/>
                  </a:schemeClr>
                </a:solidFill>
              </a:rPr>
              <a:t>rgb</a:t>
            </a:r>
            <a:r>
              <a:rPr lang="en-US" sz="1900" dirty="0">
                <a:solidFill>
                  <a:schemeClr val="tx2">
                    <a:lumMod val="75000"/>
                  </a:schemeClr>
                </a:solidFill>
              </a:rPr>
              <a:t> value</a:t>
            </a:r>
          </a:p>
          <a:p>
            <a:pPr>
              <a:buNone/>
            </a:pPr>
            <a:r>
              <a:rPr lang="en-US" sz="1900" dirty="0">
                <a:solidFill>
                  <a:schemeClr val="tx2">
                    <a:lumMod val="75000"/>
                  </a:schemeClr>
                </a:solidFill>
              </a:rPr>
              <a:t>&lt;/p&gt;</a:t>
            </a:r>
          </a:p>
          <a:p>
            <a:pPr>
              <a:buNone/>
            </a:pPr>
            <a:r>
              <a:rPr lang="en-US" sz="1900" dirty="0">
                <a:solidFill>
                  <a:schemeClr val="tx2">
                    <a:lumMod val="75000"/>
                  </a:schemeClr>
                </a:solidFill>
              </a:rPr>
              <a:t>&lt;p style="background-</a:t>
            </a:r>
            <a:r>
              <a:rPr lang="en-US" sz="1900" dirty="0" err="1">
                <a:solidFill>
                  <a:schemeClr val="tx2">
                    <a:lumMod val="75000"/>
                  </a:schemeClr>
                </a:solidFill>
              </a:rPr>
              <a:t>color:yellow</a:t>
            </a:r>
            <a:r>
              <a:rPr lang="en-US" sz="1900" dirty="0">
                <a:solidFill>
                  <a:schemeClr val="tx2">
                    <a:lumMod val="75000"/>
                  </a:schemeClr>
                </a:solidFill>
              </a:rPr>
              <a:t>"&gt;</a:t>
            </a:r>
          </a:p>
          <a:p>
            <a:pPr>
              <a:buNone/>
            </a:pPr>
            <a:r>
              <a:rPr lang="en-US" sz="1900" dirty="0">
                <a:solidFill>
                  <a:schemeClr val="tx2">
                    <a:lumMod val="75000"/>
                  </a:schemeClr>
                </a:solidFill>
              </a:rPr>
              <a:t>Color set by using color name</a:t>
            </a:r>
          </a:p>
          <a:p>
            <a:pPr>
              <a:buNone/>
            </a:pPr>
            <a:r>
              <a:rPr lang="en-US" sz="1900" dirty="0">
                <a:solidFill>
                  <a:schemeClr val="tx2">
                    <a:lumMod val="75000"/>
                  </a:schemeClr>
                </a:solidFill>
              </a:rPr>
              <a:t>&lt;/p&gt;</a:t>
            </a:r>
            <a:endParaRPr lang="bg-BG" sz="19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bg-BG" sz="2000" dirty="0"/>
              <a:t>Комбинациите на стойностите на </a:t>
            </a:r>
            <a:r>
              <a:rPr lang="en-US" sz="2000" dirty="0"/>
              <a:t>Red, Green</a:t>
            </a:r>
            <a:r>
              <a:rPr lang="bg-BG" sz="2000" dirty="0"/>
              <a:t> и </a:t>
            </a:r>
            <a:r>
              <a:rPr lang="en-US" sz="2000" dirty="0"/>
              <a:t>Blue </a:t>
            </a:r>
            <a:r>
              <a:rPr lang="bg-BG" sz="2000" dirty="0"/>
              <a:t>дават повече от 16 милиона различни цвята </a:t>
            </a:r>
            <a:r>
              <a:rPr lang="en-US" sz="2000" dirty="0"/>
              <a:t>(256 x 256 x 256)</a:t>
            </a:r>
            <a:endParaRPr lang="bg-BG" sz="2000" dirty="0"/>
          </a:p>
          <a:p>
            <a:r>
              <a:rPr lang="bg-BG" sz="2000" dirty="0"/>
              <a:t>Сивите цветове се получават при еднакви стойности на трите цвята</a:t>
            </a:r>
          </a:p>
          <a:p>
            <a:endParaRPr lang="en-US" sz="2000" dirty="0"/>
          </a:p>
          <a:p>
            <a:pPr>
              <a:buNone/>
            </a:pPr>
            <a:endParaRPr lang="en-US" sz="1900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 l="18495" t="22551" r="18784" b="33485"/>
          <a:stretch>
            <a:fillRect/>
          </a:stretch>
        </p:blipFill>
        <p:spPr bwMode="auto">
          <a:xfrm>
            <a:off x="4283968" y="1916832"/>
            <a:ext cx="4860032" cy="2348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38</a:t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Имена на цветовете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141 </a:t>
            </a:r>
            <a:r>
              <a:rPr lang="bg-BG" dirty="0"/>
              <a:t>имена на цветове </a:t>
            </a:r>
            <a:r>
              <a:rPr lang="en-US" dirty="0"/>
              <a:t>(17 </a:t>
            </a:r>
            <a:r>
              <a:rPr lang="bg-BG" dirty="0"/>
              <a:t>стандартни цвята +</a:t>
            </a:r>
            <a:r>
              <a:rPr lang="en-US" dirty="0"/>
              <a:t> 124)</a:t>
            </a:r>
          </a:p>
          <a:p>
            <a:r>
              <a:rPr lang="en-US" dirty="0"/>
              <a:t>17 </a:t>
            </a:r>
            <a:r>
              <a:rPr lang="bg-BG" dirty="0"/>
              <a:t>стандартни цвята</a:t>
            </a:r>
            <a:r>
              <a:rPr lang="en-US" dirty="0"/>
              <a:t>: aqua, black, blue, fuchsia, gray, green, lime, maroon, navy, olive, orange, purple, red, silver, teal, white</a:t>
            </a:r>
            <a:r>
              <a:rPr lang="bg-BG" dirty="0"/>
              <a:t> и</a:t>
            </a:r>
            <a:r>
              <a:rPr lang="en-US" dirty="0"/>
              <a:t> yellow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39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634082"/>
          </a:xfrm>
        </p:spPr>
        <p:txBody>
          <a:bodyPr>
            <a:normAutofit fontScale="90000"/>
          </a:bodyPr>
          <a:lstStyle/>
          <a:p>
            <a:r>
              <a:rPr lang="en-US" dirty="0"/>
              <a:t>HTML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48680"/>
            <a:ext cx="9144000" cy="6309320"/>
          </a:xfrm>
        </p:spPr>
        <p:txBody>
          <a:bodyPr>
            <a:normAutofit fontScale="55000" lnSpcReduction="20000"/>
          </a:bodyPr>
          <a:lstStyle/>
          <a:p>
            <a:r>
              <a:rPr lang="en-US" sz="3600" dirty="0"/>
              <a:t>HTML </a:t>
            </a:r>
            <a:r>
              <a:rPr lang="bg-BG" sz="3600" dirty="0"/>
              <a:t>(</a:t>
            </a:r>
            <a:r>
              <a:rPr lang="en-US" sz="3600" b="1" dirty="0"/>
              <a:t>H</a:t>
            </a:r>
            <a:r>
              <a:rPr lang="en-US" sz="3600" dirty="0"/>
              <a:t>yper </a:t>
            </a:r>
            <a:r>
              <a:rPr lang="en-US" sz="3600" b="1" dirty="0"/>
              <a:t>T</a:t>
            </a:r>
            <a:r>
              <a:rPr lang="en-US" sz="3600" dirty="0"/>
              <a:t>ext </a:t>
            </a:r>
            <a:r>
              <a:rPr lang="en-US" sz="3600" b="1" dirty="0"/>
              <a:t>M</a:t>
            </a:r>
            <a:r>
              <a:rPr lang="en-US" sz="3600" dirty="0"/>
              <a:t>arkup </a:t>
            </a:r>
            <a:r>
              <a:rPr lang="en-US" sz="3600" b="1" dirty="0"/>
              <a:t>L</a:t>
            </a:r>
            <a:r>
              <a:rPr lang="en-US" sz="3600" dirty="0"/>
              <a:t>anguage</a:t>
            </a:r>
            <a:r>
              <a:rPr lang="bg-BG" sz="3600" dirty="0"/>
              <a:t>) -</a:t>
            </a:r>
            <a:r>
              <a:rPr lang="en-US" sz="3600" dirty="0"/>
              <a:t> </a:t>
            </a:r>
            <a:r>
              <a:rPr lang="bg-BG" sz="3600" dirty="0"/>
              <a:t>език за описание на уеб страници </a:t>
            </a:r>
            <a:endParaRPr lang="en-US" sz="3600" dirty="0"/>
          </a:p>
          <a:p>
            <a:r>
              <a:rPr lang="en-US" sz="3600" dirty="0"/>
              <a:t>HTML </a:t>
            </a:r>
            <a:r>
              <a:rPr lang="bg-BG" sz="3600" dirty="0"/>
              <a:t>- </a:t>
            </a:r>
            <a:r>
              <a:rPr lang="en-US" sz="3600" b="1" dirty="0"/>
              <a:t>markup </a:t>
            </a:r>
            <a:r>
              <a:rPr lang="bg-BG" sz="3600" b="1" dirty="0"/>
              <a:t>език</a:t>
            </a:r>
            <a:r>
              <a:rPr lang="bg-BG" sz="3600" dirty="0"/>
              <a:t> (множество от </a:t>
            </a:r>
            <a:r>
              <a:rPr lang="en-US" sz="3600" b="1" dirty="0"/>
              <a:t>markup </a:t>
            </a:r>
            <a:r>
              <a:rPr lang="bg-BG" sz="3600" b="1" dirty="0"/>
              <a:t>тагове</a:t>
            </a:r>
            <a:r>
              <a:rPr lang="bg-BG" sz="3600" dirty="0"/>
              <a:t>)</a:t>
            </a:r>
            <a:endParaRPr lang="en-US" sz="3600" dirty="0"/>
          </a:p>
          <a:p>
            <a:r>
              <a:rPr lang="en-US" sz="3600" b="1" dirty="0"/>
              <a:t>HTML </a:t>
            </a:r>
            <a:r>
              <a:rPr lang="bg-BG" sz="3600" b="1" dirty="0"/>
              <a:t>документите (уеб страниците) </a:t>
            </a:r>
            <a:r>
              <a:rPr lang="bg-BG" sz="3600" dirty="0"/>
              <a:t>съдържат </a:t>
            </a:r>
            <a:r>
              <a:rPr lang="en-US" sz="3600" dirty="0"/>
              <a:t>HTML</a:t>
            </a:r>
            <a:r>
              <a:rPr lang="en-US" sz="3600" b="1" dirty="0"/>
              <a:t> </a:t>
            </a:r>
            <a:r>
              <a:rPr lang="bg-BG" sz="3600" dirty="0"/>
              <a:t>тагове и обикновен текст </a:t>
            </a:r>
            <a:endParaRPr lang="en-US" sz="3600" dirty="0"/>
          </a:p>
          <a:p>
            <a:pPr algn="ctr">
              <a:buNone/>
            </a:pPr>
            <a:endParaRPr lang="bg-BG" sz="5800" b="1" dirty="0"/>
          </a:p>
          <a:p>
            <a:pPr algn="ctr">
              <a:buNone/>
            </a:pPr>
            <a:r>
              <a:rPr lang="en-US" sz="5800" b="1" dirty="0"/>
              <a:t>HTML </a:t>
            </a:r>
            <a:r>
              <a:rPr lang="bg-BG" sz="5800" b="1" dirty="0"/>
              <a:t>тагове</a:t>
            </a:r>
            <a:endParaRPr lang="en-US" sz="5800" b="1" dirty="0"/>
          </a:p>
          <a:p>
            <a:r>
              <a:rPr lang="bg-BG" sz="3600" dirty="0"/>
              <a:t>Таговете описват съдържанието на документа</a:t>
            </a:r>
            <a:endParaRPr lang="en-US" sz="3600" dirty="0"/>
          </a:p>
          <a:p>
            <a:r>
              <a:rPr lang="en-US" sz="3600" dirty="0"/>
              <a:t>HTML markup </a:t>
            </a:r>
            <a:r>
              <a:rPr lang="bg-BG" sz="3600" dirty="0"/>
              <a:t>таговете (</a:t>
            </a:r>
            <a:r>
              <a:rPr lang="en-US" sz="3600" dirty="0"/>
              <a:t>HTML </a:t>
            </a:r>
            <a:r>
              <a:rPr lang="bg-BG" sz="3600" dirty="0"/>
              <a:t>тагове) – ключови думи (имена на тагове) заградени в &lt;&gt;</a:t>
            </a:r>
            <a:endParaRPr lang="en-US" sz="3600" dirty="0"/>
          </a:p>
          <a:p>
            <a:pPr>
              <a:buNone/>
            </a:pPr>
            <a:endParaRPr lang="bg-BG" sz="3600" dirty="0">
              <a:solidFill>
                <a:srgbClr val="C00000"/>
              </a:solidFill>
            </a:endParaRPr>
          </a:p>
          <a:p>
            <a:pPr>
              <a:buNone/>
            </a:pPr>
            <a:r>
              <a:rPr lang="en-US" sz="3600" dirty="0">
                <a:solidFill>
                  <a:srgbClr val="C00000"/>
                </a:solidFill>
              </a:rPr>
              <a:t>&lt;</a:t>
            </a:r>
            <a:r>
              <a:rPr lang="en-US" sz="3600" dirty="0" err="1">
                <a:solidFill>
                  <a:srgbClr val="C00000"/>
                </a:solidFill>
              </a:rPr>
              <a:t>tagname</a:t>
            </a:r>
            <a:r>
              <a:rPr lang="en-US" sz="3600" dirty="0">
                <a:solidFill>
                  <a:srgbClr val="C00000"/>
                </a:solidFill>
              </a:rPr>
              <a:t>&gt;content&lt;/</a:t>
            </a:r>
            <a:r>
              <a:rPr lang="en-US" sz="3600" dirty="0" err="1">
                <a:solidFill>
                  <a:srgbClr val="C00000"/>
                </a:solidFill>
              </a:rPr>
              <a:t>tagname</a:t>
            </a:r>
            <a:r>
              <a:rPr lang="en-US" sz="3600" dirty="0">
                <a:solidFill>
                  <a:srgbClr val="C00000"/>
                </a:solidFill>
              </a:rPr>
              <a:t>&gt;</a:t>
            </a:r>
            <a:endParaRPr lang="bg-BG" sz="3600" dirty="0">
              <a:solidFill>
                <a:srgbClr val="C00000"/>
              </a:solidFill>
            </a:endParaRPr>
          </a:p>
          <a:p>
            <a:pPr>
              <a:buNone/>
            </a:pPr>
            <a:endParaRPr lang="en-US" sz="3600" dirty="0">
              <a:solidFill>
                <a:srgbClr val="C00000"/>
              </a:solidFill>
            </a:endParaRPr>
          </a:p>
          <a:p>
            <a:r>
              <a:rPr lang="bg-BG" sz="3600" b="1" dirty="0"/>
              <a:t>Начален (отварящ) таг </a:t>
            </a:r>
            <a:r>
              <a:rPr lang="bg-BG" sz="3600" dirty="0"/>
              <a:t>и </a:t>
            </a:r>
            <a:r>
              <a:rPr lang="bg-BG" sz="3600" b="1" dirty="0"/>
              <a:t>краен (затварящ) таг</a:t>
            </a:r>
          </a:p>
          <a:p>
            <a:pPr algn="ctr">
              <a:buNone/>
            </a:pPr>
            <a:r>
              <a:rPr lang="bg-BG" sz="6700" b="1" dirty="0"/>
              <a:t>Уеб браузъри</a:t>
            </a:r>
            <a:endParaRPr lang="en-US" sz="6700" b="1" dirty="0"/>
          </a:p>
          <a:p>
            <a:r>
              <a:rPr lang="bg-BG" sz="4200" dirty="0"/>
              <a:t>Прочитат </a:t>
            </a:r>
            <a:r>
              <a:rPr lang="en-US" sz="4200" dirty="0"/>
              <a:t>HTML </a:t>
            </a:r>
            <a:r>
              <a:rPr lang="bg-BG" sz="4200" dirty="0"/>
              <a:t>документа и го показват като уеб страница</a:t>
            </a:r>
            <a:endParaRPr lang="en-US" sz="4200" dirty="0"/>
          </a:p>
          <a:p>
            <a:r>
              <a:rPr lang="bg-BG" sz="4200" dirty="0"/>
              <a:t>Не показват та</a:t>
            </a:r>
            <a:r>
              <a:rPr lang="en-US" sz="4200" dirty="0"/>
              <a:t>g</a:t>
            </a:r>
            <a:r>
              <a:rPr lang="bg-BG" sz="4200" dirty="0"/>
              <a:t>овете, а ги използват за да определят начина на показване на съдържанието</a:t>
            </a:r>
          </a:p>
          <a:p>
            <a:endParaRPr lang="en-US" sz="3600" dirty="0"/>
          </a:p>
          <a:p>
            <a:pPr>
              <a:buNone/>
            </a:pPr>
            <a:endParaRPr lang="bg-BG" sz="3600" dirty="0">
              <a:solidFill>
                <a:srgbClr val="C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HTML Character Sets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ANSI </a:t>
            </a:r>
            <a:r>
              <a:rPr lang="bg-BG" dirty="0"/>
              <a:t>– първо официално множество от знаци в </a:t>
            </a:r>
            <a:r>
              <a:rPr lang="en-US" dirty="0"/>
              <a:t>Windows</a:t>
            </a:r>
          </a:p>
          <a:p>
            <a:r>
              <a:rPr lang="en-US" dirty="0"/>
              <a:t>HTML 4</a:t>
            </a:r>
            <a:r>
              <a:rPr lang="bg-BG" dirty="0"/>
              <a:t> – множеството от знаци по подразбиране е </a:t>
            </a:r>
            <a:r>
              <a:rPr lang="en-US" dirty="0"/>
              <a:t>8859-1</a:t>
            </a:r>
          </a:p>
          <a:p>
            <a:r>
              <a:rPr lang="en-US" dirty="0"/>
              <a:t>HTML 5</a:t>
            </a:r>
            <a:r>
              <a:rPr lang="bg-BG" dirty="0"/>
              <a:t> – множеството от знаци по подразбиране е </a:t>
            </a:r>
            <a:r>
              <a:rPr lang="en-US" dirty="0"/>
              <a:t>UTF-8</a:t>
            </a:r>
            <a:endParaRPr lang="bg-BG" dirty="0"/>
          </a:p>
          <a:p>
            <a:pPr>
              <a:buNone/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&lt;head&gt;</a:t>
            </a:r>
            <a:endParaRPr lang="bg-BG" sz="2400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r>
              <a:rPr lang="bg-BG" sz="2400" dirty="0">
                <a:solidFill>
                  <a:schemeClr val="tx2">
                    <a:lumMod val="75000"/>
                  </a:schemeClr>
                </a:solidFill>
              </a:rPr>
              <a:t>	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&lt;meta charset="UTF-8"&gt;</a:t>
            </a:r>
            <a:endParaRPr lang="bg-BG" sz="2400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&lt;/head&gt; </a:t>
            </a:r>
          </a:p>
          <a:p>
            <a:pPr marL="0" indent="0">
              <a:buNone/>
            </a:pPr>
            <a:endParaRPr lang="en-US" dirty="0"/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798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778098"/>
          </a:xfrm>
        </p:spPr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20688"/>
            <a:ext cx="7596336" cy="6237312"/>
          </a:xfrm>
        </p:spPr>
        <p:txBody>
          <a:bodyPr>
            <a:normAutofit/>
          </a:bodyPr>
          <a:lstStyle/>
          <a:p>
            <a:r>
              <a:rPr lang="en-US" sz="1800" dirty="0"/>
              <a:t>In 1989, </a:t>
            </a:r>
            <a:r>
              <a:rPr lang="en-US" sz="1800" b="1" dirty="0"/>
              <a:t>Tim Berners-Lee </a:t>
            </a:r>
            <a:r>
              <a:rPr lang="en-US" sz="1800" dirty="0"/>
              <a:t>wrote a memo proposing an Internet-based hypertext system.</a:t>
            </a:r>
          </a:p>
          <a:p>
            <a:r>
              <a:rPr lang="en-US" sz="1800" dirty="0"/>
              <a:t>Berners-Lee specified HTML and wrote the browser and server software in the last part of 1990.</a:t>
            </a:r>
          </a:p>
          <a:p>
            <a:r>
              <a:rPr lang="en-US" sz="1800" dirty="0"/>
              <a:t>The first publicly available description of HTML was a document called </a:t>
            </a:r>
            <a:r>
              <a:rPr lang="en-US" sz="1800" b="1" dirty="0"/>
              <a:t>"HTML Tags"</a:t>
            </a:r>
            <a:r>
              <a:rPr lang="en-US" sz="1800" dirty="0"/>
              <a:t>, first mentioned on the Internet by Berners-Lee in late </a:t>
            </a:r>
            <a:r>
              <a:rPr lang="en-US" sz="1800" b="1" dirty="0"/>
              <a:t>1991</a:t>
            </a:r>
            <a:r>
              <a:rPr lang="en-US" sz="1800" dirty="0"/>
              <a:t>. It describes </a:t>
            </a:r>
            <a:r>
              <a:rPr lang="en-US" sz="1800" b="1" dirty="0"/>
              <a:t>18 elements </a:t>
            </a:r>
            <a:r>
              <a:rPr lang="en-US" sz="1800" dirty="0"/>
              <a:t>comprising the initial, relatively simple design of HTML. </a:t>
            </a:r>
          </a:p>
          <a:p>
            <a:endParaRPr lang="bg-BG" sz="1800" dirty="0"/>
          </a:p>
          <a:p>
            <a:r>
              <a:rPr lang="en-US" sz="1800" dirty="0"/>
              <a:t>XTML 4.01 </a:t>
            </a:r>
            <a:r>
              <a:rPr lang="bg-BG" sz="1800" dirty="0"/>
              <a:t>(</a:t>
            </a:r>
            <a:r>
              <a:rPr lang="en-US" sz="1800" dirty="0"/>
              <a:t>1999</a:t>
            </a:r>
            <a:r>
              <a:rPr lang="bg-BG" sz="1800" dirty="0"/>
              <a:t>) </a:t>
            </a:r>
            <a:r>
              <a:rPr lang="en-US" sz="1800" dirty="0"/>
              <a:t>–</a:t>
            </a:r>
            <a:r>
              <a:rPr lang="bg-BG" sz="1800" dirty="0"/>
              <a:t> става стандарт</a:t>
            </a:r>
            <a:br>
              <a:rPr lang="en-US" sz="1800" dirty="0"/>
            </a:br>
            <a:endParaRPr lang="en-US" sz="1800" b="1" dirty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5080000" y="3525520"/>
          <a:ext cx="4064000" cy="333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bg-BG" dirty="0"/>
                        <a:t>Версия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година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HTML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HTML+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1993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HTML 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HTML 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HTML 4.01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XHTML 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HTML5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2012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XHTML5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2013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5" name="Picture 2" descr="http://upload.wikimedia.org/wikipedia/commons/thumb/c/c8/Tim_Berners-Lee_April_2009.jpg/170px-Tim_Berners-Lee_April_200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24750" y="0"/>
            <a:ext cx="1619250" cy="2228850"/>
          </a:xfrm>
          <a:prstGeom prst="rect">
            <a:avLst/>
          </a:prstGeom>
          <a:noFill/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</a:t>
            </a:r>
            <a:r>
              <a:rPr lang="bg-BG" dirty="0"/>
              <a:t>редактори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bg-BG" dirty="0"/>
          </a:p>
          <a:p>
            <a:r>
              <a:rPr lang="en-US" dirty="0"/>
              <a:t>Notepad</a:t>
            </a:r>
            <a:r>
              <a:rPr lang="bg-BG" dirty="0"/>
              <a:t>, </a:t>
            </a:r>
            <a:r>
              <a:rPr lang="en-US" dirty="0"/>
              <a:t>Notepad ++, </a:t>
            </a:r>
            <a:r>
              <a:rPr lang="bg-BG" dirty="0"/>
              <a:t>...</a:t>
            </a:r>
            <a:endParaRPr lang="en-US" dirty="0"/>
          </a:p>
          <a:p>
            <a:r>
              <a:rPr lang="bg-BG" dirty="0"/>
              <a:t>Професионални редактори</a:t>
            </a:r>
            <a:endParaRPr lang="en-US" dirty="0"/>
          </a:p>
          <a:p>
            <a:pPr lvl="1"/>
            <a:r>
              <a:rPr lang="en-US" dirty="0"/>
              <a:t>Adobe Dreamweaver</a:t>
            </a:r>
          </a:p>
          <a:p>
            <a:pPr lvl="1"/>
            <a:r>
              <a:rPr lang="en-US" dirty="0"/>
              <a:t>Microsoft Expression Web</a:t>
            </a:r>
          </a:p>
          <a:p>
            <a:pPr lvl="1"/>
            <a:r>
              <a:rPr lang="en-US" dirty="0" err="1"/>
              <a:t>CoffeeCup</a:t>
            </a:r>
            <a:r>
              <a:rPr lang="en-US" dirty="0"/>
              <a:t> HTML Editor</a:t>
            </a:r>
            <a:endParaRPr lang="bg-BG" dirty="0"/>
          </a:p>
          <a:p>
            <a:pPr lvl="1"/>
            <a:endParaRPr lang="bg-BG" dirty="0"/>
          </a:p>
          <a:p>
            <a:pPr>
              <a:buNone/>
            </a:pPr>
            <a:r>
              <a:rPr lang="en-US" dirty="0"/>
              <a:t>HTML </a:t>
            </a:r>
            <a:r>
              <a:rPr lang="bg-BG" dirty="0"/>
              <a:t>файлът се записва с разширение </a:t>
            </a:r>
            <a:r>
              <a:rPr lang="en-US" dirty="0">
                <a:solidFill>
                  <a:srgbClr val="C00000"/>
                </a:solidFill>
              </a:rPr>
              <a:t>.</a:t>
            </a:r>
            <a:r>
              <a:rPr lang="en-US" dirty="0" err="1">
                <a:solidFill>
                  <a:srgbClr val="C00000"/>
                </a:solidFill>
              </a:rPr>
              <a:t>htm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bg-BG" dirty="0"/>
              <a:t>или </a:t>
            </a:r>
            <a:r>
              <a:rPr lang="en-US" dirty="0">
                <a:solidFill>
                  <a:srgbClr val="C00000"/>
                </a:solidFill>
              </a:rPr>
              <a:t>.html </a:t>
            </a:r>
            <a:endParaRPr lang="bg-BG" dirty="0">
              <a:solidFill>
                <a:srgbClr val="C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Как да видим кода на една уеб страница?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От контексното меню на страницата се избира </a:t>
            </a:r>
          </a:p>
          <a:p>
            <a:pPr>
              <a:buNone/>
            </a:pPr>
            <a:r>
              <a:rPr lang="en-US" dirty="0"/>
              <a:t>"View Source" (IE) </a:t>
            </a:r>
            <a:r>
              <a:rPr lang="bg-BG" dirty="0"/>
              <a:t>или</a:t>
            </a:r>
          </a:p>
          <a:p>
            <a:pPr>
              <a:buNone/>
            </a:pPr>
            <a:r>
              <a:rPr lang="en-US" dirty="0"/>
              <a:t>"View Page Source" (Firefox)</a:t>
            </a:r>
            <a:endParaRPr lang="bg-BG" dirty="0"/>
          </a:p>
          <a:p>
            <a:pPr>
              <a:buNone/>
            </a:pPr>
            <a:r>
              <a:rPr lang="bg-BG" dirty="0"/>
              <a:t>или подобно за др. браузъри</a:t>
            </a:r>
          </a:p>
          <a:p>
            <a:pPr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Структура на </a:t>
            </a:r>
            <a:r>
              <a:rPr lang="en-US" dirty="0"/>
              <a:t>HTML </a:t>
            </a:r>
            <a:r>
              <a:rPr lang="bg-BG" dirty="0"/>
              <a:t>страница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 l="19081" t="29385" r="21778" b="27534"/>
          <a:stretch>
            <a:fillRect/>
          </a:stretch>
        </p:blipFill>
        <p:spPr bwMode="auto">
          <a:xfrm>
            <a:off x="827584" y="1916832"/>
            <a:ext cx="7560840" cy="4104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ПРИМЕР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fontScale="77500" lnSpcReduction="20000"/>
          </a:bodyPr>
          <a:lstStyle/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DOCTYPE</a:t>
            </a:r>
            <a:r>
              <a:rPr lang="en-US" dirty="0"/>
              <a:t> </a:t>
            </a:r>
            <a:r>
              <a:rPr lang="bg-BG" dirty="0"/>
              <a:t>– декларира типа на документа</a:t>
            </a:r>
            <a:endParaRPr lang="bg-BG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&lt;html&gt; </a:t>
            </a:r>
            <a:r>
              <a:rPr lang="en-US" dirty="0"/>
              <a:t>- </a:t>
            </a:r>
            <a:r>
              <a:rPr lang="bg-BG" dirty="0"/>
              <a:t>описва уеб страница</a:t>
            </a:r>
            <a:endParaRPr lang="en-US" dirty="0"/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&lt;body&gt; </a:t>
            </a:r>
            <a:r>
              <a:rPr lang="en-US" dirty="0"/>
              <a:t>- </a:t>
            </a:r>
            <a:r>
              <a:rPr lang="bg-BG" dirty="0"/>
              <a:t>визуално съдържание на уеб страницата 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endParaRPr lang="bg-BG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&lt;!DOCTYPE html&gt;</a:t>
            </a:r>
            <a:r>
              <a:rPr lang="bg-BG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bg-BG" dirty="0"/>
              <a:t>- </a:t>
            </a:r>
            <a:r>
              <a:rPr lang="en-US" dirty="0"/>
              <a:t>HTML5</a:t>
            </a:r>
            <a:endParaRPr lang="bg-BG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&lt;html&gt;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&lt;body&gt;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&lt;h1&gt;My First Heading&lt;/h1&gt;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&lt;p&gt;My first paragraph.&lt;/p&gt;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&lt;/body&gt;</a:t>
            </a:r>
            <a:endParaRPr lang="bg-BG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&lt;/html&gt; </a:t>
            </a:r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 l="50727" t="31207" r="20214" b="48270"/>
          <a:stretch>
            <a:fillRect/>
          </a:stretch>
        </p:blipFill>
        <p:spPr bwMode="auto">
          <a:xfrm>
            <a:off x="6156176" y="5157192"/>
            <a:ext cx="2987825" cy="1700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1AF3-96B1-4FC7-9AE3-88A2273C2D0F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3380</TotalTime>
  <Words>4282</Words>
  <Application>Microsoft Office PowerPoint</Application>
  <PresentationFormat>Презентация на цял екран (4:3)</PresentationFormat>
  <Paragraphs>606</Paragraphs>
  <Slides>40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40</vt:i4>
      </vt:variant>
    </vt:vector>
  </HeadingPairs>
  <TitlesOfParts>
    <vt:vector size="45" baseType="lpstr">
      <vt:lpstr>Arial</vt:lpstr>
      <vt:lpstr>Calibri</vt:lpstr>
      <vt:lpstr>Courier New</vt:lpstr>
      <vt:lpstr>Wingdings</vt:lpstr>
      <vt:lpstr>Office Theme</vt:lpstr>
      <vt:lpstr>Уеб програмиране (HTML, CSS, JS)</vt:lpstr>
      <vt:lpstr>Литература</vt:lpstr>
      <vt:lpstr>HTML</vt:lpstr>
      <vt:lpstr>HTML</vt:lpstr>
      <vt:lpstr>HTML</vt:lpstr>
      <vt:lpstr>HTML редактори</vt:lpstr>
      <vt:lpstr>Как да видим кода на една уеб страница? </vt:lpstr>
      <vt:lpstr>Структура на HTML страница</vt:lpstr>
      <vt:lpstr>ПРИМЕР</vt:lpstr>
      <vt:lpstr>&lt;!DOCTYPE&gt; декларация</vt:lpstr>
      <vt:lpstr>Синтаксис на HTML елементите </vt:lpstr>
      <vt:lpstr>Празни HTML елементи </vt:lpstr>
      <vt:lpstr>Атрибути</vt:lpstr>
      <vt:lpstr>HTML  атрибути, използваеми за всеки HTML елемент</vt:lpstr>
      <vt:lpstr>HTML заглавия</vt:lpstr>
      <vt:lpstr>HTML параграфи</vt:lpstr>
      <vt:lpstr>Нов ред</vt:lpstr>
      <vt:lpstr>HTML Entities</vt:lpstr>
      <vt:lpstr>Хипервръзки</vt:lpstr>
      <vt:lpstr>Хипервръзки</vt:lpstr>
      <vt:lpstr>Изображения</vt:lpstr>
      <vt:lpstr>Изображения</vt:lpstr>
      <vt:lpstr>Изображения</vt:lpstr>
      <vt:lpstr>Форматиране на текст</vt:lpstr>
      <vt:lpstr>Тагове за форматиране на текст </vt:lpstr>
      <vt:lpstr>Тагове за компютърен изход</vt:lpstr>
      <vt:lpstr>Таблици</vt:lpstr>
      <vt:lpstr>Таблици</vt:lpstr>
      <vt:lpstr>По-сложни тaблици</vt:lpstr>
      <vt:lpstr>Таблици съдържащи други елементи</vt:lpstr>
      <vt:lpstr>Таблици</vt:lpstr>
      <vt:lpstr>Таблици</vt:lpstr>
      <vt:lpstr>Таблици</vt:lpstr>
      <vt:lpstr>Списъци</vt:lpstr>
      <vt:lpstr>Видове подредени списъци</vt:lpstr>
      <vt:lpstr>Видове неподредени списъци</vt:lpstr>
      <vt:lpstr>Влагане на списъци</vt:lpstr>
      <vt:lpstr>Цветове</vt:lpstr>
      <vt:lpstr>Имена на цветовете</vt:lpstr>
      <vt:lpstr>HTML Character Sets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Уеб програмиране (HTML, CSS, JS)</dc:title>
  <dc:creator>Elena</dc:creator>
  <cp:lastModifiedBy>Тони Тодоров</cp:lastModifiedBy>
  <cp:revision>303</cp:revision>
  <dcterms:created xsi:type="dcterms:W3CDTF">2013-08-06T09:17:14Z</dcterms:created>
  <dcterms:modified xsi:type="dcterms:W3CDTF">2021-09-30T14:19:46Z</dcterms:modified>
</cp:coreProperties>
</file>

<file path=docProps/thumbnail.jpeg>
</file>